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423" r:id="rId2"/>
    <p:sldId id="424" r:id="rId3"/>
    <p:sldId id="425" r:id="rId4"/>
    <p:sldId id="390" r:id="rId5"/>
    <p:sldId id="429" r:id="rId6"/>
    <p:sldId id="430" r:id="rId7"/>
    <p:sldId id="431" r:id="rId8"/>
    <p:sldId id="433" r:id="rId9"/>
    <p:sldId id="434" r:id="rId10"/>
    <p:sldId id="436" r:id="rId11"/>
    <p:sldId id="477" r:id="rId12"/>
    <p:sldId id="478" r:id="rId13"/>
    <p:sldId id="440" r:id="rId14"/>
    <p:sldId id="439" r:id="rId15"/>
    <p:sldId id="441" r:id="rId16"/>
    <p:sldId id="442" r:id="rId17"/>
    <p:sldId id="443" r:id="rId18"/>
    <p:sldId id="470" r:id="rId19"/>
    <p:sldId id="444" r:id="rId20"/>
    <p:sldId id="473" r:id="rId21"/>
    <p:sldId id="446" r:id="rId22"/>
    <p:sldId id="458" r:id="rId23"/>
    <p:sldId id="479" r:id="rId24"/>
    <p:sldId id="474" r:id="rId25"/>
    <p:sldId id="460" r:id="rId26"/>
    <p:sldId id="487" r:id="rId27"/>
    <p:sldId id="480" r:id="rId28"/>
    <p:sldId id="481" r:id="rId29"/>
    <p:sldId id="482" r:id="rId30"/>
    <p:sldId id="483" r:id="rId31"/>
    <p:sldId id="464" r:id="rId32"/>
    <p:sldId id="465" r:id="rId33"/>
    <p:sldId id="484" r:id="rId34"/>
    <p:sldId id="485" r:id="rId35"/>
    <p:sldId id="466" r:id="rId36"/>
    <p:sldId id="467" r:id="rId37"/>
    <p:sldId id="486" r:id="rId38"/>
    <p:sldId id="488" r:id="rId39"/>
    <p:sldId id="384" r:id="rId40"/>
    <p:sldId id="386" r:id="rId4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8A2"/>
    <a:srgbClr val="F9DC07"/>
    <a:srgbClr val="FFFF00"/>
    <a:srgbClr val="FFFF66"/>
    <a:srgbClr val="144698"/>
    <a:srgbClr val="F0D510"/>
    <a:srgbClr val="0E3B9E"/>
    <a:srgbClr val="152197"/>
    <a:srgbClr val="102464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88" autoAdjust="0"/>
    <p:restoredTop sz="94660"/>
  </p:normalViewPr>
  <p:slideViewPr>
    <p:cSldViewPr>
      <p:cViewPr varScale="1">
        <p:scale>
          <a:sx n="74" d="100"/>
          <a:sy n="74" d="100"/>
        </p:scale>
        <p:origin x="165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99653-9079-41CE-9358-3DC10044A8D5}" type="datetimeFigureOut">
              <a:rPr lang="ko-KR" altLang="en-US" smtClean="0"/>
              <a:pPr/>
              <a:t>2015-06-23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042F7-AD29-42D1-8BFF-72781657DDD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695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078C-E414-425E-A6F1-AEE6698B74DB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68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078C-E414-425E-A6F1-AEE6698B74DB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68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pPr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726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pPr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76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pPr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88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pPr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85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pPr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45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pPr/>
              <a:t>2015-06-23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56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pPr/>
              <a:t>2015-06-23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66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pPr/>
              <a:t>2015-06-23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146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pPr/>
              <a:t>2015-06-23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968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pPr/>
              <a:t>2015-06-23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907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pPr/>
              <a:t>2015-06-23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129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022E-9000-48BE-B867-7EA07DB6D7C8}" type="datetimeFigureOut">
              <a:rPr lang="ko-KR" altLang="en-US" smtClean="0"/>
              <a:pPr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6DB34-55C3-4324-8C27-A81D79AAA9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4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ani.co.kr/arti/opinion/column/670756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2.png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855" y="3934306"/>
            <a:ext cx="1919102" cy="47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5400632" y="4698442"/>
            <a:ext cx="3384376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400" b="1" dirty="0" smtClean="0">
                <a:solidFill>
                  <a:srgbClr val="144698"/>
                </a:solidFill>
              </a:rPr>
              <a:t>장애인식개선사업 </a:t>
            </a:r>
            <a:r>
              <a:rPr lang="ko-KR" altLang="en-US" sz="1400" b="1" dirty="0">
                <a:solidFill>
                  <a:srgbClr val="144698"/>
                </a:solidFill>
              </a:rPr>
              <a:t>버디</a:t>
            </a:r>
            <a:r>
              <a:rPr lang="en-US" altLang="ko-KR" sz="1400" b="1" dirty="0">
                <a:solidFill>
                  <a:srgbClr val="144698"/>
                </a:solidFill>
              </a:rPr>
              <a:t>&amp;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키디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03" y="1766048"/>
            <a:ext cx="2974478" cy="315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480" y="6486722"/>
            <a:ext cx="2808312" cy="13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5362132" y="4993135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20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20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788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>
                <a:solidFill>
                  <a:srgbClr val="144698"/>
                </a:solidFill>
              </a:rPr>
              <a:t>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2337663" y="1782378"/>
            <a:ext cx="6554817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휠체어를 타고 이동하는 친구가 계단을 혼자서 이용할 수가 없습니다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친구가 편리하게 이동할 수 있도록 그림을 그려 보세요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오른쪽 화살표 2"/>
          <p:cNvSpPr/>
          <p:nvPr/>
        </p:nvSpPr>
        <p:spPr>
          <a:xfrm>
            <a:off x="3614163" y="4719024"/>
            <a:ext cx="576064" cy="50405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395536" y="4045666"/>
            <a:ext cx="3096344" cy="2119637"/>
            <a:chOff x="323528" y="4221088"/>
            <a:chExt cx="3096344" cy="211963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17" y="4802707"/>
              <a:ext cx="2824163" cy="151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직사각형 3"/>
            <p:cNvSpPr/>
            <p:nvPr/>
          </p:nvSpPr>
          <p:spPr>
            <a:xfrm>
              <a:off x="323528" y="4221088"/>
              <a:ext cx="3096344" cy="2119637"/>
            </a:xfrm>
            <a:prstGeom prst="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4283968" y="3109084"/>
            <a:ext cx="4464496" cy="3056220"/>
            <a:chOff x="4283968" y="3284506"/>
            <a:chExt cx="4464496" cy="305622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3789040"/>
              <a:ext cx="1991754" cy="255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직사각형 17"/>
            <p:cNvSpPr/>
            <p:nvPr/>
          </p:nvSpPr>
          <p:spPr>
            <a:xfrm>
              <a:off x="4283968" y="3284506"/>
              <a:ext cx="4464496" cy="3056220"/>
            </a:xfrm>
            <a:prstGeom prst="rect">
              <a:avLst/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869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337663" y="1428686"/>
            <a:ext cx="6626825" cy="156966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우리는 친구들과 도움을 주고받을 때가 많아요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하지만 가끔은 잘못된 도움으로 친구를 더 힘들게 할 때가 있어요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. 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올바를 도움을 준 친구에게는 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‘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잘 했어요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.’,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올바르지 못한 도움을 준 친구에게는 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‘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다시 생각해봐요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.’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로 연결해 주세요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980728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7020272" y="3487907"/>
            <a:ext cx="1800200" cy="575012"/>
            <a:chOff x="1904675" y="2990622"/>
            <a:chExt cx="1800200" cy="57501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9" name="직사각형 28"/>
            <p:cNvSpPr/>
            <p:nvPr/>
          </p:nvSpPr>
          <p:spPr>
            <a:xfrm>
              <a:off x="1904675" y="2990622"/>
              <a:ext cx="1728192" cy="575012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51049" y="3124983"/>
              <a:ext cx="175382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잘 했어요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25105" y="3174951"/>
            <a:ext cx="2938983" cy="55657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 dirty="0" smtClean="0">
                <a:solidFill>
                  <a:schemeClr val="tx2"/>
                </a:solidFill>
              </a:rPr>
              <a:t>휠체어로 이동하는 친구를 위해</a:t>
            </a:r>
            <a:endParaRPr lang="en-US" altLang="ko-KR" sz="1500" b="1" dirty="0" smtClean="0">
              <a:solidFill>
                <a:schemeClr val="tx2"/>
              </a:solidFill>
            </a:endParaRPr>
          </a:p>
          <a:p>
            <a:r>
              <a:rPr lang="ko-KR" altLang="en-US" sz="1500" b="1" dirty="0" smtClean="0">
                <a:solidFill>
                  <a:schemeClr val="tx2"/>
                </a:solidFill>
              </a:rPr>
              <a:t>복도에서 뛰지 않아요</a:t>
            </a:r>
            <a:r>
              <a:rPr lang="en-US" altLang="ko-KR" sz="1500" b="1" dirty="0" smtClean="0">
                <a:solidFill>
                  <a:schemeClr val="tx2"/>
                </a:solidFill>
              </a:rPr>
              <a:t>. </a:t>
            </a:r>
            <a:endParaRPr lang="ko-KR" altLang="en-US" sz="1500" b="1" dirty="0">
              <a:solidFill>
                <a:schemeClr val="tx2"/>
              </a:solidFill>
            </a:endParaRPr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>
                <a:solidFill>
                  <a:srgbClr val="144698"/>
                </a:solidFill>
              </a:rPr>
              <a:t>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7020272" y="4870212"/>
            <a:ext cx="1800200" cy="575012"/>
            <a:chOff x="1904675" y="2990622"/>
            <a:chExt cx="1800200" cy="57501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2" name="직사각형 31"/>
            <p:cNvSpPr/>
            <p:nvPr/>
          </p:nvSpPr>
          <p:spPr>
            <a:xfrm>
              <a:off x="1904675" y="2990622"/>
              <a:ext cx="1728192" cy="575012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951049" y="3124983"/>
              <a:ext cx="175382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다시 생각해봐요</a:t>
              </a:r>
              <a:r>
                <a:rPr lang="en-US" altLang="ko-KR" sz="15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2425105" y="3924365"/>
            <a:ext cx="2938983" cy="55657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 dirty="0" smtClean="0">
                <a:solidFill>
                  <a:schemeClr val="tx2"/>
                </a:solidFill>
              </a:rPr>
              <a:t>휠체어를 밀 때 </a:t>
            </a:r>
            <a:endParaRPr lang="en-US" altLang="ko-KR" sz="1500" b="1" dirty="0" smtClean="0">
              <a:solidFill>
                <a:schemeClr val="tx2"/>
              </a:solidFill>
            </a:endParaRPr>
          </a:p>
          <a:p>
            <a:r>
              <a:rPr lang="ko-KR" altLang="en-US" sz="1500" b="1" dirty="0" smtClean="0">
                <a:solidFill>
                  <a:schemeClr val="tx2"/>
                </a:solidFill>
              </a:rPr>
              <a:t>신나게 세게 밀어준다</a:t>
            </a:r>
            <a:r>
              <a:rPr lang="en-US" altLang="ko-KR" sz="1500" b="1" dirty="0" smtClean="0">
                <a:solidFill>
                  <a:schemeClr val="tx2"/>
                </a:solidFill>
              </a:rPr>
              <a:t>. </a:t>
            </a:r>
            <a:endParaRPr lang="ko-KR" altLang="en-US" sz="1500" b="1" dirty="0">
              <a:solidFill>
                <a:schemeClr val="tx2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2425105" y="4665171"/>
            <a:ext cx="2938983" cy="55657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 dirty="0" smtClean="0">
                <a:solidFill>
                  <a:schemeClr val="tx2"/>
                </a:solidFill>
              </a:rPr>
              <a:t>휠체어로 이동하는 친구에게</a:t>
            </a:r>
            <a:endParaRPr lang="en-US" altLang="ko-KR" sz="1500" b="1" dirty="0" smtClean="0">
              <a:solidFill>
                <a:schemeClr val="tx2"/>
              </a:solidFill>
            </a:endParaRPr>
          </a:p>
          <a:p>
            <a:r>
              <a:rPr lang="ko-KR" altLang="en-US" sz="1500" b="1" dirty="0" smtClean="0">
                <a:solidFill>
                  <a:schemeClr val="tx2"/>
                </a:solidFill>
              </a:rPr>
              <a:t>먼저 도움이 필요한지 물어본다</a:t>
            </a:r>
            <a:r>
              <a:rPr lang="en-US" altLang="ko-KR" sz="1500" b="1" dirty="0" smtClean="0">
                <a:solidFill>
                  <a:schemeClr val="tx2"/>
                </a:solidFill>
              </a:rPr>
              <a:t>.  </a:t>
            </a:r>
            <a:endParaRPr lang="ko-KR" altLang="en-US" sz="1500" b="1" dirty="0">
              <a:solidFill>
                <a:schemeClr val="tx2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425105" y="5436533"/>
            <a:ext cx="2938983" cy="55657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 dirty="0" smtClean="0">
                <a:solidFill>
                  <a:schemeClr val="tx2"/>
                </a:solidFill>
              </a:rPr>
              <a:t>혼자 걷는 것이 불편한 친구를</a:t>
            </a:r>
            <a:endParaRPr lang="en-US" altLang="ko-KR" sz="1500" b="1" dirty="0" smtClean="0">
              <a:solidFill>
                <a:schemeClr val="tx2"/>
              </a:solidFill>
            </a:endParaRPr>
          </a:p>
          <a:p>
            <a:r>
              <a:rPr lang="ko-KR" altLang="en-US" sz="1500" b="1" dirty="0" smtClean="0">
                <a:solidFill>
                  <a:schemeClr val="tx2"/>
                </a:solidFill>
              </a:rPr>
              <a:t>세게 잡아 당기지 않아요</a:t>
            </a:r>
            <a:r>
              <a:rPr lang="en-US" altLang="ko-KR" sz="1500" b="1" dirty="0" smtClean="0">
                <a:solidFill>
                  <a:schemeClr val="tx2"/>
                </a:solidFill>
              </a:rPr>
              <a:t>. </a:t>
            </a:r>
            <a:endParaRPr lang="ko-KR" altLang="en-US" sz="1500" b="1" dirty="0">
              <a:solidFill>
                <a:schemeClr val="tx2"/>
              </a:solidFill>
            </a:endParaRPr>
          </a:p>
        </p:txBody>
      </p:sp>
      <p:sp>
        <p:nvSpPr>
          <p:cNvPr id="4" name="타원 3"/>
          <p:cNvSpPr/>
          <p:nvPr/>
        </p:nvSpPr>
        <p:spPr>
          <a:xfrm>
            <a:off x="6804248" y="3731529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/>
        </p:nvSpPr>
        <p:spPr>
          <a:xfrm>
            <a:off x="6804248" y="5130151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5508103" y="3487907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/>
          <p:cNvSpPr/>
          <p:nvPr/>
        </p:nvSpPr>
        <p:spPr>
          <a:xfrm>
            <a:off x="5508103" y="4166650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/>
          <p:cNvSpPr/>
          <p:nvPr/>
        </p:nvSpPr>
        <p:spPr>
          <a:xfrm>
            <a:off x="5508103" y="4907456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/>
          <p:cNvSpPr/>
          <p:nvPr/>
        </p:nvSpPr>
        <p:spPr>
          <a:xfrm>
            <a:off x="5508103" y="5678818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857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  <p:bldP spid="34" grpId="0" animBg="1"/>
      <p:bldP spid="41" grpId="0" animBg="1"/>
      <p:bldP spid="42" grpId="0" animBg="1"/>
      <p:bldP spid="4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337663" y="1428686"/>
            <a:ext cx="6626825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몸이 불편한 친구들을 위해 어떤 편의 시설들이 있는지 알아본 후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각각의 시설들이 언제 필요할지 이야기 해봅시다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980728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>
                <a:solidFill>
                  <a:srgbClr val="144698"/>
                </a:solidFill>
              </a:rPr>
              <a:t>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4" name="타원 3"/>
          <p:cNvSpPr/>
          <p:nvPr/>
        </p:nvSpPr>
        <p:spPr>
          <a:xfrm>
            <a:off x="6368591" y="3803412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/>
        </p:nvSpPr>
        <p:spPr>
          <a:xfrm>
            <a:off x="8080114" y="3803412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3068700" y="3803412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/>
          <p:cNvSpPr/>
          <p:nvPr/>
        </p:nvSpPr>
        <p:spPr>
          <a:xfrm>
            <a:off x="4682244" y="3803412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/>
          <p:cNvSpPr/>
          <p:nvPr/>
        </p:nvSpPr>
        <p:spPr>
          <a:xfrm>
            <a:off x="3068700" y="4581128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16740424" descr="EMB000016542e7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03080"/>
            <a:ext cx="1385888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216738664" descr="EMB000016542e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91968"/>
            <a:ext cx="1444625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216740184" descr="EMB000016542e8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82443"/>
            <a:ext cx="1504951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1" name="_x216740584" descr="EMB000016542e8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482443"/>
            <a:ext cx="1471613" cy="11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11760" y="4797152"/>
            <a:ext cx="1385888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ko-KR" altLang="en-US" sz="1500" b="1" dirty="0" smtClean="0">
                <a:solidFill>
                  <a:schemeClr val="tx2"/>
                </a:solidFill>
              </a:rPr>
              <a:t>경사로</a:t>
            </a:r>
            <a:endParaRPr lang="ko-KR" altLang="en-US" sz="1500" b="1" dirty="0">
              <a:solidFill>
                <a:schemeClr val="tx2"/>
              </a:solidFill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4682244" y="4581128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/>
          <p:cNvSpPr/>
          <p:nvPr/>
        </p:nvSpPr>
        <p:spPr>
          <a:xfrm>
            <a:off x="6368591" y="4581128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8080114" y="4581128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4025304" y="4797152"/>
            <a:ext cx="1385888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dirty="0" smtClean="0">
                <a:solidFill>
                  <a:schemeClr val="tx2"/>
                </a:solidFill>
              </a:rPr>
              <a:t>장애인전용</a:t>
            </a:r>
            <a:endParaRPr lang="en-US" altLang="ko-KR" sz="1500" b="1" dirty="0" smtClean="0">
              <a:solidFill>
                <a:schemeClr val="tx2"/>
              </a:solidFill>
            </a:endParaRPr>
          </a:p>
          <a:p>
            <a:pPr algn="ctr"/>
            <a:r>
              <a:rPr lang="ko-KR" altLang="en-US" sz="1500" b="1" dirty="0" smtClean="0">
                <a:solidFill>
                  <a:schemeClr val="tx2"/>
                </a:solidFill>
              </a:rPr>
              <a:t>화장실</a:t>
            </a:r>
            <a:endParaRPr lang="ko-KR" altLang="en-US" sz="1500" b="1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11651" y="4797152"/>
            <a:ext cx="1385888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ko-KR" altLang="en-US" sz="1500" b="1" dirty="0" smtClean="0">
                <a:solidFill>
                  <a:schemeClr val="tx2"/>
                </a:solidFill>
              </a:rPr>
              <a:t>엘리베이터</a:t>
            </a:r>
            <a:endParaRPr lang="ko-KR" altLang="en-US" sz="1500" b="1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23174" y="4797152"/>
            <a:ext cx="1385888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ko-KR" altLang="en-US" sz="1500" b="1" dirty="0" smtClean="0">
                <a:solidFill>
                  <a:schemeClr val="tx2"/>
                </a:solidFill>
              </a:rPr>
              <a:t>안전손잡</a:t>
            </a:r>
            <a:r>
              <a:rPr lang="ko-KR" altLang="en-US" sz="1500" b="1" dirty="0">
                <a:solidFill>
                  <a:schemeClr val="tx2"/>
                </a:solidFill>
              </a:rPr>
              <a:t>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5689189"/>
            <a:ext cx="1366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여기서 잠깐</a:t>
            </a:r>
            <a:r>
              <a:rPr lang="en-US" altLang="ko-KR" sz="1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!</a:t>
            </a:r>
            <a:endParaRPr lang="ko-KR" altLang="en-US" sz="12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" name="제목 1"/>
          <p:cNvSpPr txBox="1">
            <a:spLocks/>
          </p:cNvSpPr>
          <p:nvPr/>
        </p:nvSpPr>
        <p:spPr>
          <a:xfrm>
            <a:off x="2337664" y="5637729"/>
            <a:ext cx="6514262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장애인 편의 시설은 </a:t>
            </a:r>
            <a:r>
              <a:rPr lang="ko-KR" altLang="en-US" sz="1200" b="1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장애인ㆍ노인ㆍ임산부</a:t>
            </a:r>
            <a:r>
              <a:rPr lang="ko-KR" altLang="en-US" sz="12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ko-KR" altLang="en-US" sz="12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등 취약 계층을 포함하여 </a:t>
            </a:r>
            <a:endParaRPr lang="en-US" altLang="ko-KR" sz="1200" b="1" dirty="0" smtClean="0">
              <a:solidFill>
                <a:schemeClr val="bg1">
                  <a:lumMod val="65000"/>
                </a:schemeClr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다양한 사람들이 건축물</a:t>
            </a:r>
            <a:r>
              <a:rPr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12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교통수단</a:t>
            </a:r>
            <a:r>
              <a:rPr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12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도로</a:t>
            </a:r>
            <a:r>
              <a:rPr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12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정보통신망 등에 편리하고 </a:t>
            </a:r>
            <a:endParaRPr lang="en-US" altLang="ko-KR" sz="1200" b="1" dirty="0" smtClean="0">
              <a:solidFill>
                <a:schemeClr val="bg1">
                  <a:lumMod val="65000"/>
                </a:schemeClr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안전하게 접근할 수 있도록 제공되는 시설들을 말해요</a:t>
            </a:r>
            <a:r>
              <a:rPr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113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4" grpId="0" animBg="1"/>
      <p:bldP spid="43" grpId="0" animBg="1"/>
      <p:bldP spid="44" grpId="0" animBg="1"/>
      <p:bldP spid="45" grpId="0" animBg="1"/>
      <p:bldP spid="46" grpId="0" animBg="1"/>
      <p:bldP spid="8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9" grpId="0"/>
      <p:bldP spid="4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</a:rPr>
              <a:t>우린 친구니까</a:t>
            </a:r>
            <a:endParaRPr lang="en-US" altLang="ko-KR" sz="20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8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1924966" y="4293096"/>
            <a:ext cx="1171378" cy="1152128"/>
            <a:chOff x="1024096" y="2564904"/>
            <a:chExt cx="1171378" cy="1152128"/>
          </a:xfrm>
        </p:grpSpPr>
        <p:sp>
          <p:nvSpPr>
            <p:cNvPr id="20" name="타원 19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43346" y="2877455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수지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11440"/>
            <a:ext cx="4041856" cy="2273544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011232" y="5561364"/>
            <a:ext cx="6809240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accent1"/>
                </a:solidFill>
              </a:rPr>
              <a:t>모두 함께 즐거운 현장학습이 되기 위해서 </a:t>
            </a:r>
            <a:endParaRPr lang="en-US" altLang="ko-KR" sz="1600" b="1" dirty="0" smtClean="0">
              <a:solidFill>
                <a:schemeClr val="accent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창민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이와 친구들이 </a:t>
            </a:r>
            <a:r>
              <a:rPr lang="ko-KR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수지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를 도울 수 있는 방법을 생각해 봅시다</a:t>
            </a:r>
            <a:r>
              <a:rPr lang="en-US" altLang="ko-KR" sz="1600" b="1" dirty="0" smtClean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  <a:endParaRPr lang="ko-KR" altLang="en-US" sz="16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024096" y="2929213"/>
            <a:ext cx="1171378" cy="1152128"/>
            <a:chOff x="1024096" y="2564904"/>
            <a:chExt cx="1171378" cy="1152128"/>
          </a:xfrm>
        </p:grpSpPr>
        <p:sp>
          <p:nvSpPr>
            <p:cNvPr id="17" name="타원 16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3346" y="2877455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수지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1984345" y="3340149"/>
            <a:ext cx="6607629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는 혼자 걷는 것이 어려워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휠체어를 사용하는 친구입니다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현장체험학습으로 간 놀이공원에서 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휠체어로 이동하기 </a:t>
            </a:r>
            <a:r>
              <a:rPr lang="ko-KR" altLang="en-US" sz="1400" b="1" smtClean="0">
                <a:solidFill>
                  <a:schemeClr val="tx2"/>
                </a:solidFill>
                <a:latin typeface="+mn-ea"/>
                <a:ea typeface="+mn-ea"/>
              </a:rPr>
              <a:t>어려운 가파른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언덕과 장애인 편의 시설 부족으로 인해 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2870957" y="4752761"/>
            <a:ext cx="4932040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는 많은 어려움을 겪게 됩니다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922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3" grpId="0" uiExpand="1" build="p"/>
      <p:bldP spid="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놀이공원에서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수지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는 무엇이 불편했나요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2411760" y="2455919"/>
            <a:ext cx="5688632" cy="37093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4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>
                <a:solidFill>
                  <a:srgbClr val="144698"/>
                </a:solidFill>
              </a:rPr>
              <a:t>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놀이공원에서 어려움을 겪을 때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수지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의 마음은 어땠을까요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2411760" y="2455919"/>
            <a:ext cx="5688632" cy="37093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8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>
                <a:solidFill>
                  <a:srgbClr val="144698"/>
                </a:solidFill>
              </a:rPr>
              <a:t>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창민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이는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수지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에게 어떤 도움을 주었나요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455919"/>
            <a:ext cx="5688632" cy="37093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789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통했어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79148"/>
            <a:ext cx="6482809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수지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를 도와준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창민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이와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바이킹을 같이 타기 위해 기다려준 친구들에게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칭찬의 글을 남겨 주세요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2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98108"/>
            <a:ext cx="6281214" cy="325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89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</a:rPr>
              <a:t>우린 친구니까</a:t>
            </a:r>
            <a:endParaRPr lang="en-US" altLang="ko-KR" sz="20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121112-[2화일러스트완성]힘들었지\jpg\sc23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9273" y="2595111"/>
            <a:ext cx="4607124" cy="2591507"/>
          </a:xfrm>
          <a:prstGeom prst="rect">
            <a:avLst/>
          </a:prstGeom>
          <a:noFill/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611560" y="2570356"/>
            <a:ext cx="2232248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100" b="1" dirty="0" smtClean="0">
                <a:solidFill>
                  <a:srgbClr val="144698"/>
                </a:solidFill>
              </a:rPr>
              <a:t>장애인식개선사업 </a:t>
            </a:r>
            <a:r>
              <a:rPr lang="ko-KR" altLang="en-US" sz="1100" b="1" dirty="0">
                <a:solidFill>
                  <a:srgbClr val="144698"/>
                </a:solidFill>
              </a:rPr>
              <a:t>버디</a:t>
            </a:r>
            <a:r>
              <a:rPr lang="en-US" altLang="ko-KR" sz="1100" b="1" dirty="0">
                <a:solidFill>
                  <a:srgbClr val="144698"/>
                </a:solidFill>
              </a:rPr>
              <a:t>&amp;</a:t>
            </a:r>
            <a:r>
              <a:rPr lang="ko-KR" altLang="en-US" sz="1100" b="1" dirty="0" smtClean="0">
                <a:solidFill>
                  <a:srgbClr val="144698"/>
                </a:solidFill>
              </a:rPr>
              <a:t>키디</a:t>
            </a:r>
            <a:endParaRPr lang="en-US" altLang="ko-KR" sz="1100" b="1" dirty="0" smtClean="0">
              <a:solidFill>
                <a:srgbClr val="144698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1659089" cy="175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592310" y="2831966"/>
            <a:ext cx="198271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16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16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46980" y="5229200"/>
            <a:ext cx="3240361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</a:rPr>
              <a:t>우린 친구니까</a:t>
            </a:r>
            <a:endParaRPr lang="ko-KR" altLang="en-US" sz="2800" b="1" dirty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9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807173" y="1614955"/>
            <a:ext cx="662682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몸이 불편한 친구들을 위한 편의 시설 이름과 용도를 알아봅시다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grpSp>
        <p:nvGrpSpPr>
          <p:cNvPr id="2" name="그룹 2"/>
          <p:cNvGrpSpPr/>
          <p:nvPr/>
        </p:nvGrpSpPr>
        <p:grpSpPr>
          <a:xfrm>
            <a:off x="539552" y="1075000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타원 23"/>
          <p:cNvSpPr/>
          <p:nvPr/>
        </p:nvSpPr>
        <p:spPr>
          <a:xfrm>
            <a:off x="4662613" y="4016971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6374136" y="4016971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1362722" y="4016971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2976266" y="4016971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1362722" y="4714985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_x216740424" descr="EMB000016542e7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82" y="2453432"/>
            <a:ext cx="1385888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_x216738664" descr="EMB000016542e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958" y="2442320"/>
            <a:ext cx="1444625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_x216740184" descr="EMB000016542e8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142" y="2432795"/>
            <a:ext cx="1504951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_x216740584" descr="EMB000016542e8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334" y="2432795"/>
            <a:ext cx="1471613" cy="11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05782" y="4931009"/>
            <a:ext cx="1385888" cy="1562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Ins="540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tx2"/>
                </a:solidFill>
              </a:rPr>
              <a:t>계단으로 </a:t>
            </a:r>
            <a:endParaRPr lang="en-US" altLang="ko-KR" sz="13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tx2"/>
                </a:solidFill>
              </a:rPr>
              <a:t>이동하기 힘든 휠체어가 </a:t>
            </a:r>
            <a:endParaRPr lang="en-US" altLang="ko-KR" sz="13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tx2"/>
                </a:solidFill>
              </a:rPr>
              <a:t>이동하기 편해요</a:t>
            </a:r>
            <a:r>
              <a:rPr lang="en-US" altLang="ko-KR" sz="1300" b="1" dirty="0" smtClean="0">
                <a:solidFill>
                  <a:schemeClr val="tx2"/>
                </a:solidFill>
              </a:rPr>
              <a:t>. </a:t>
            </a:r>
            <a:endParaRPr lang="ko-KR" altLang="en-US" sz="1300" b="1" dirty="0">
              <a:solidFill>
                <a:schemeClr val="tx2"/>
              </a:solidFill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2976266" y="4714985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4662613" y="4714985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/>
          <p:cNvSpPr/>
          <p:nvPr/>
        </p:nvSpPr>
        <p:spPr>
          <a:xfrm>
            <a:off x="6374136" y="4714985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1560" y="3572620"/>
            <a:ext cx="1575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chemeClr val="bg1">
                    <a:lumMod val="65000"/>
                  </a:schemeClr>
                </a:solidFill>
              </a:rPr>
              <a:t>장애인 전용 화장실</a:t>
            </a:r>
            <a:endParaRPr lang="ko-KR" alt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24531" y="3572620"/>
            <a:ext cx="1575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smtClean="0">
                <a:solidFill>
                  <a:schemeClr val="bg1">
                    <a:lumMod val="65000"/>
                  </a:schemeClr>
                </a:solidFill>
              </a:rPr>
              <a:t>안전 손잡이</a:t>
            </a:r>
            <a:endParaRPr lang="ko-KR" alt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10878" y="3572620"/>
            <a:ext cx="1575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smtClean="0">
                <a:solidFill>
                  <a:schemeClr val="bg1">
                    <a:lumMod val="65000"/>
                  </a:schemeClr>
                </a:solidFill>
              </a:rPr>
              <a:t>경사로</a:t>
            </a:r>
            <a:endParaRPr lang="ko-KR" alt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11909" y="3572620"/>
            <a:ext cx="1575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chemeClr val="bg1">
                    <a:lumMod val="65000"/>
                  </a:schemeClr>
                </a:solidFill>
              </a:rPr>
              <a:t>엘리베이터</a:t>
            </a:r>
            <a:endParaRPr lang="ko-KR" alt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9959" y="4931009"/>
            <a:ext cx="1444624" cy="1562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Ins="540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tx2"/>
                </a:solidFill>
              </a:rPr>
              <a:t>보행이 불안전한</a:t>
            </a:r>
            <a:endParaRPr lang="en-US" altLang="ko-KR" sz="13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tx2"/>
                </a:solidFill>
              </a:rPr>
              <a:t>친구들이 </a:t>
            </a:r>
            <a:endParaRPr lang="en-US" altLang="ko-KR" sz="13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tx2"/>
                </a:solidFill>
              </a:rPr>
              <a:t>복도에서 </a:t>
            </a:r>
            <a:endParaRPr lang="en-US" altLang="ko-KR" sz="13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tx2"/>
                </a:solidFill>
              </a:rPr>
              <a:t>안전하게 걸을 수 있어요</a:t>
            </a:r>
            <a:r>
              <a:rPr lang="en-US" altLang="ko-KR" sz="1300" b="1" dirty="0" smtClean="0">
                <a:solidFill>
                  <a:schemeClr val="tx2"/>
                </a:solidFill>
              </a:rPr>
              <a:t>.</a:t>
            </a:r>
            <a:endParaRPr lang="ko-KR" altLang="en-US" sz="1300" b="1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85815" y="4931009"/>
            <a:ext cx="1565278" cy="1562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Ins="540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tx2"/>
                </a:solidFill>
              </a:rPr>
              <a:t>휠체어나 보행에 </a:t>
            </a:r>
            <a:endParaRPr lang="en-US" altLang="ko-KR" sz="13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tx2"/>
                </a:solidFill>
              </a:rPr>
              <a:t>어려움이 있는</a:t>
            </a:r>
            <a:endParaRPr lang="en-US" altLang="ko-KR" sz="13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tx2"/>
                </a:solidFill>
              </a:rPr>
              <a:t>친구들이</a:t>
            </a:r>
            <a:endParaRPr lang="en-US" altLang="ko-KR" sz="13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tx2"/>
                </a:solidFill>
              </a:rPr>
              <a:t>다른 층으로 </a:t>
            </a:r>
            <a:endParaRPr lang="en-US" altLang="ko-KR" sz="13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tx2"/>
                </a:solidFill>
              </a:rPr>
              <a:t>이동하기 편리해요</a:t>
            </a:r>
            <a:r>
              <a:rPr lang="en-US" altLang="ko-KR" sz="1300" b="1" dirty="0" smtClean="0">
                <a:solidFill>
                  <a:schemeClr val="tx2"/>
                </a:solidFill>
              </a:rPr>
              <a:t>. </a:t>
            </a:r>
            <a:endParaRPr lang="ko-KR" altLang="en-US" sz="1300" b="1" dirty="0">
              <a:solidFill>
                <a:schemeClr val="tx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74333" y="4931009"/>
            <a:ext cx="1471613" cy="1562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Ins="540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tx2"/>
                </a:solidFill>
              </a:rPr>
              <a:t>이동거리가 </a:t>
            </a:r>
            <a:endParaRPr lang="en-US" altLang="ko-KR" sz="13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tx2"/>
                </a:solidFill>
              </a:rPr>
              <a:t>짧도록</a:t>
            </a:r>
            <a:r>
              <a:rPr lang="en-US" altLang="ko-KR" sz="1300" b="1" dirty="0">
                <a:solidFill>
                  <a:schemeClr val="tx2"/>
                </a:solidFill>
              </a:rPr>
              <a:t> </a:t>
            </a:r>
            <a:r>
              <a:rPr lang="ko-KR" altLang="en-US" sz="1300" b="1" dirty="0" smtClean="0">
                <a:solidFill>
                  <a:schemeClr val="tx2"/>
                </a:solidFill>
              </a:rPr>
              <a:t>건물의 </a:t>
            </a:r>
            <a:endParaRPr lang="en-US" altLang="ko-KR" sz="13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tx2"/>
                </a:solidFill>
              </a:rPr>
              <a:t>입구와</a:t>
            </a:r>
            <a:r>
              <a:rPr lang="en-US" altLang="ko-KR" sz="1300" b="1" dirty="0">
                <a:solidFill>
                  <a:schemeClr val="tx2"/>
                </a:solidFill>
              </a:rPr>
              <a:t> </a:t>
            </a:r>
            <a:r>
              <a:rPr lang="ko-KR" altLang="en-US" sz="1300" b="1" dirty="0" smtClean="0">
                <a:solidFill>
                  <a:schemeClr val="tx2"/>
                </a:solidFill>
              </a:rPr>
              <a:t>가깝게 </a:t>
            </a:r>
            <a:endParaRPr lang="en-US" altLang="ko-KR" sz="13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tx2"/>
                </a:solidFill>
              </a:rPr>
              <a:t>위치해 있어요</a:t>
            </a:r>
            <a:r>
              <a:rPr lang="en-US" altLang="ko-KR" sz="1300" b="1" dirty="0" smtClean="0">
                <a:solidFill>
                  <a:schemeClr val="tx2"/>
                </a:solidFill>
              </a:rPr>
              <a:t>. </a:t>
            </a:r>
            <a:endParaRPr lang="ko-KR" altLang="en-US" sz="1300" b="1" dirty="0">
              <a:solidFill>
                <a:schemeClr val="tx2"/>
              </a:solidFill>
            </a:endParaRPr>
          </a:p>
        </p:txBody>
      </p:sp>
      <p:pic>
        <p:nvPicPr>
          <p:cNvPr id="3073" name="_x216741464" descr="EMB000016542e8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420888"/>
            <a:ext cx="1336675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7250636" y="3572620"/>
            <a:ext cx="1575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chemeClr val="bg1">
                    <a:lumMod val="65000"/>
                  </a:schemeClr>
                </a:solidFill>
              </a:rPr>
              <a:t>장애인 전용 주차장</a:t>
            </a:r>
            <a:endParaRPr lang="ko-KR" alt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2" name="타원 61"/>
          <p:cNvSpPr/>
          <p:nvPr/>
        </p:nvSpPr>
        <p:spPr>
          <a:xfrm>
            <a:off x="7989931" y="4016971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/>
          <p:cNvSpPr/>
          <p:nvPr/>
        </p:nvSpPr>
        <p:spPr>
          <a:xfrm>
            <a:off x="7989931" y="4714985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TextBox 63"/>
          <p:cNvSpPr txBox="1"/>
          <p:nvPr/>
        </p:nvSpPr>
        <p:spPr>
          <a:xfrm>
            <a:off x="7370038" y="4931009"/>
            <a:ext cx="1336675" cy="1562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Ins="540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tx2"/>
                </a:solidFill>
              </a:rPr>
              <a:t>손잡이를 설치해서 화장실을 편리하게</a:t>
            </a:r>
            <a:r>
              <a:rPr lang="en-US" altLang="ko-KR" sz="1300" b="1" dirty="0">
                <a:solidFill>
                  <a:schemeClr val="tx2"/>
                </a:solidFill>
              </a:rPr>
              <a:t> </a:t>
            </a:r>
            <a:r>
              <a:rPr lang="ko-KR" altLang="en-US" sz="1300" b="1" dirty="0" smtClean="0">
                <a:solidFill>
                  <a:schemeClr val="tx2"/>
                </a:solidFill>
              </a:rPr>
              <a:t>이용할 수 있도록 </a:t>
            </a:r>
            <a:endParaRPr lang="en-US" altLang="ko-KR" sz="13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tx2"/>
                </a:solidFill>
              </a:rPr>
              <a:t>해요</a:t>
            </a:r>
            <a:r>
              <a:rPr lang="en-US" altLang="ko-KR" sz="1300" b="1" dirty="0" smtClean="0">
                <a:solidFill>
                  <a:schemeClr val="tx2"/>
                </a:solidFill>
              </a:rPr>
              <a:t>.</a:t>
            </a:r>
            <a:endParaRPr lang="ko-KR" altLang="en-US" sz="13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3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  <p:bldP spid="25" grpId="0" animBg="1"/>
      <p:bldP spid="26" grpId="0" animBg="1"/>
      <p:bldP spid="27" grpId="0" animBg="1"/>
      <p:bldP spid="28" grpId="0" animBg="1"/>
      <p:bldP spid="33" grpId="0" animBg="1"/>
      <p:bldP spid="34" grpId="0" animBg="1"/>
      <p:bldP spid="35" grpId="0" animBg="1"/>
      <p:bldP spid="36" grpId="0" animBg="1"/>
      <p:bldP spid="4" grpId="0"/>
      <p:bldP spid="41" grpId="0"/>
      <p:bldP spid="42" grpId="0"/>
      <p:bldP spid="43" grpId="0"/>
      <p:bldP spid="44" grpId="0" animBg="1"/>
      <p:bldP spid="45" grpId="0" animBg="1"/>
      <p:bldP spid="46" grpId="0" animBg="1"/>
      <p:bldP spid="49" grpId="0"/>
      <p:bldP spid="62" grpId="0" animBg="1"/>
      <p:bldP spid="63" grpId="0" animBg="1"/>
      <p:bldP spid="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678" y="2460038"/>
            <a:ext cx="4248472" cy="19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>
                <a:solidFill>
                  <a:srgbClr val="144698"/>
                </a:solidFill>
              </a:rPr>
              <a:t>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201759" y="1428686"/>
            <a:ext cx="5834737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휠체어로 이동해야 하는 친구가 있어요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불편함을 느끼는 이유를 찾아보고 우리가 도울 수 있는 방법과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어떤 장애인 편의시설이 설치되어야 하는지 말해 봅시다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934138" y="980728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3275323" y="4437112"/>
            <a:ext cx="5473141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25617" y="2564323"/>
            <a:ext cx="1366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여기서 잠깐</a:t>
            </a:r>
            <a:r>
              <a:rPr lang="en-US" altLang="ko-KR" sz="1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!</a:t>
            </a:r>
            <a:endParaRPr lang="ko-KR" altLang="en-US" sz="12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349916" y="3004061"/>
            <a:ext cx="2925940" cy="359329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ko-KR" altLang="en-US" sz="11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장애인 편의 시설은 </a:t>
            </a:r>
            <a:endParaRPr lang="en-US" altLang="ko-KR" sz="1100" b="1" dirty="0" smtClean="0">
              <a:solidFill>
                <a:schemeClr val="bg1">
                  <a:lumMod val="65000"/>
                </a:schemeClr>
              </a:solidFill>
              <a:latin typeface="+mn-ea"/>
              <a:ea typeface="+mn-ea"/>
            </a:endParaRPr>
          </a:p>
          <a:p>
            <a:pPr algn="l">
              <a:lnSpc>
                <a:spcPct val="130000"/>
              </a:lnSpc>
            </a:pPr>
            <a:r>
              <a:rPr lang="ko-KR" altLang="en-US" sz="1100" b="1" dirty="0" err="1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장애인</a:t>
            </a:r>
            <a:r>
              <a:rPr lang="ko-KR" altLang="en-US" sz="1100" b="1" dirty="0" err="1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ㆍ</a:t>
            </a:r>
            <a:r>
              <a:rPr lang="ko-KR" altLang="en-US" sz="1100" b="1" dirty="0" err="1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노약자</a:t>
            </a:r>
            <a:r>
              <a:rPr lang="ko-KR" altLang="en-US" sz="1100" b="1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ㆍ</a:t>
            </a:r>
            <a:r>
              <a:rPr lang="ko-KR" altLang="en-US" sz="1100" b="1" dirty="0" err="1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임산부</a:t>
            </a:r>
            <a:r>
              <a:rPr lang="ko-KR" altLang="en-US" sz="11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 등 취약 계층을 포함하여 다양한 사람들이 건축물</a:t>
            </a:r>
            <a:r>
              <a:rPr lang="en-US" altLang="ko-KR" sz="11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11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교통수단</a:t>
            </a:r>
            <a:r>
              <a:rPr lang="en-US" altLang="ko-KR" sz="11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11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도로</a:t>
            </a:r>
            <a:r>
              <a:rPr lang="en-US" altLang="ko-KR" sz="11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11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정보통신망 등에 편리하고 안전하게 접근할 수 있도록 제공되는 시설들을 말해요</a:t>
            </a:r>
            <a:r>
              <a:rPr lang="en-US" altLang="ko-KR" sz="11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30000"/>
              </a:lnSpc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  <a:latin typeface="+mn-ea"/>
              <a:ea typeface="+mn-ea"/>
            </a:endParaRPr>
          </a:p>
          <a:p>
            <a:pPr algn="l">
              <a:lnSpc>
                <a:spcPct val="130000"/>
              </a:lnSpc>
            </a:pPr>
            <a:r>
              <a:rPr lang="ko-KR" altLang="en-US" sz="11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「</a:t>
            </a:r>
            <a:r>
              <a:rPr lang="ko-KR" altLang="en-US" sz="1100" b="1" dirty="0" err="1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장애인</a:t>
            </a:r>
            <a:r>
              <a:rPr lang="ko-KR" altLang="en-US" sz="1100" b="1" dirty="0" err="1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ㆍ</a:t>
            </a:r>
            <a:r>
              <a:rPr lang="ko-KR" altLang="en-US" sz="1100" b="1" dirty="0" err="1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노인</a:t>
            </a:r>
            <a:r>
              <a:rPr lang="ko-KR" altLang="en-US" sz="1100" b="1" dirty="0" err="1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ㆍ</a:t>
            </a:r>
            <a:r>
              <a:rPr lang="ko-KR" altLang="en-US" sz="1100" b="1" dirty="0" err="1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임산부</a:t>
            </a:r>
            <a:r>
              <a:rPr lang="ko-KR" altLang="en-US" sz="11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 등의 편의증진 보장에 관한 법률」에서 편의 시설을 장애인 등이 생활하는데 있어 이동과 시설이용과 정보에의 접근을 편리하게 할 수 있는 시설과 설비라고 말하고 있어요</a:t>
            </a:r>
            <a:r>
              <a:rPr lang="en-US" altLang="ko-KR" sz="11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.</a:t>
            </a:r>
          </a:p>
          <a:p>
            <a:pPr algn="l">
              <a:lnSpc>
                <a:spcPct val="130000"/>
              </a:lnSpc>
            </a:pPr>
            <a:r>
              <a:rPr lang="ko-KR" altLang="en-US" sz="11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편의 시설은 취약 계층을 포함한 모든 사람의 </a:t>
            </a:r>
            <a:r>
              <a:rPr lang="ko-KR" altLang="en-US" sz="1100" b="1" dirty="0" err="1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접근권과</a:t>
            </a:r>
            <a:r>
              <a:rPr lang="ko-KR" altLang="en-US" sz="11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 이동권을 보장하기 위한 것입니다</a:t>
            </a:r>
            <a:r>
              <a:rPr lang="en-US" altLang="ko-KR" sz="11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.  </a:t>
            </a:r>
          </a:p>
          <a:p>
            <a:pPr algn="l">
              <a:lnSpc>
                <a:spcPct val="130000"/>
              </a:lnSpc>
            </a:pPr>
            <a:r>
              <a:rPr lang="en-US" altLang="ko-KR" sz="1000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(</a:t>
            </a:r>
            <a:r>
              <a:rPr lang="ko-KR" altLang="en-US" sz="1000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특수교육학 용어사전</a:t>
            </a:r>
            <a:r>
              <a:rPr lang="en-US" altLang="ko-KR" sz="1000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, 2009. </a:t>
            </a:r>
            <a:r>
              <a:rPr lang="ko-KR" altLang="en-US" sz="1000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국립특수교육원</a:t>
            </a:r>
            <a:r>
              <a:rPr lang="en-US" altLang="ko-KR" sz="1000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295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1" grpId="0" animBg="1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</a:rPr>
              <a:t>우린 친구니까</a:t>
            </a:r>
            <a:endParaRPr lang="en-US" altLang="ko-KR" sz="20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1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1924966" y="3928787"/>
            <a:ext cx="1171378" cy="1152128"/>
            <a:chOff x="1024096" y="2564904"/>
            <a:chExt cx="1171378" cy="1152128"/>
          </a:xfrm>
        </p:grpSpPr>
        <p:sp>
          <p:nvSpPr>
            <p:cNvPr id="20" name="타원 19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43346" y="2877455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수지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1" name="제목 1"/>
          <p:cNvSpPr txBox="1">
            <a:spLocks/>
          </p:cNvSpPr>
          <p:nvPr/>
        </p:nvSpPr>
        <p:spPr>
          <a:xfrm>
            <a:off x="2011232" y="5229200"/>
            <a:ext cx="7025264" cy="106035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수지</a:t>
            </a:r>
            <a:r>
              <a:rPr lang="ko-KR" altLang="en-US" sz="1600" b="1" dirty="0" smtClean="0">
                <a:solidFill>
                  <a:schemeClr val="accent1"/>
                </a:solidFill>
              </a:rPr>
              <a:t>와 반 친구들 모두가 즐거운 현장학습이 될 수 있도록</a:t>
            </a:r>
            <a:r>
              <a:rPr lang="en-US" altLang="ko-KR" sz="1600" b="1" dirty="0">
                <a:solidFill>
                  <a:schemeClr val="accent1"/>
                </a:solidFill>
              </a:rPr>
              <a:t> </a:t>
            </a:r>
            <a:endParaRPr lang="en-US" altLang="ko-KR" sz="1600" b="1" dirty="0" smtClean="0">
              <a:solidFill>
                <a:schemeClr val="accent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1"/>
                </a:solidFill>
              </a:rPr>
              <a:t> </a:t>
            </a:r>
            <a:r>
              <a:rPr lang="en-US" altLang="ko-KR" sz="1600" b="1" dirty="0" smtClean="0">
                <a:solidFill>
                  <a:schemeClr val="accent1"/>
                </a:solidFill>
              </a:rPr>
              <a:t>         </a:t>
            </a:r>
            <a:r>
              <a:rPr lang="ko-KR" altLang="en-US" sz="1600" b="1" dirty="0" smtClean="0">
                <a:solidFill>
                  <a:schemeClr val="accent1"/>
                </a:solidFill>
              </a:rPr>
              <a:t>수지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를 도울 수 있는 방법과 필요한 시설에 대해 생각해 봅시다</a:t>
            </a:r>
            <a:r>
              <a:rPr lang="en-US" altLang="ko-KR" sz="1600" b="1" dirty="0" smtClean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  <a:endParaRPr lang="ko-KR" altLang="en-US" sz="16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024096" y="2564904"/>
            <a:ext cx="1171378" cy="1152128"/>
            <a:chOff x="1024096" y="2564904"/>
            <a:chExt cx="1171378" cy="1152128"/>
          </a:xfrm>
        </p:grpSpPr>
        <p:sp>
          <p:nvSpPr>
            <p:cNvPr id="17" name="타원 16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3346" y="2877455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수지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1984345" y="2975840"/>
            <a:ext cx="6607629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는 휠체어를 사용하는 지체장애를 지닌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 친구입니다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현장체험학습으로 간 놀이공원에서 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휠체어로 이동하기 어려운 가파를 언덕과 장애인 편의 시설 부족으로 인해 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2870957" y="4388452"/>
            <a:ext cx="4932040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는 많은 어려움을 겪습니다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38036"/>
            <a:ext cx="3981189" cy="2239419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69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3" grpId="0" build="p"/>
      <p:bldP spid="2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>
                <a:solidFill>
                  <a:srgbClr val="144698"/>
                </a:solidFill>
              </a:rPr>
              <a:t>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" name="그룹 2"/>
          <p:cNvGrpSpPr/>
          <p:nvPr/>
        </p:nvGrpSpPr>
        <p:grpSpPr>
          <a:xfrm>
            <a:off x="539552" y="1052736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807173" y="1233729"/>
            <a:ext cx="6482809" cy="830997"/>
            <a:chOff x="1807173" y="1484784"/>
            <a:chExt cx="6482809" cy="830997"/>
          </a:xfrm>
        </p:grpSpPr>
        <p:sp>
          <p:nvSpPr>
            <p:cNvPr id="13" name="제목 1"/>
            <p:cNvSpPr txBox="1">
              <a:spLocks/>
            </p:cNvSpPr>
            <p:nvPr/>
          </p:nvSpPr>
          <p:spPr>
            <a:xfrm>
              <a:off x="1807173" y="1484784"/>
              <a:ext cx="648280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6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이동에 불편함이 있는 친구에게 어떤 도움을 줄 수 있을까요</a:t>
              </a:r>
              <a:r>
                <a:rPr lang="en-US" altLang="ko-KR" sz="16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? </a:t>
              </a:r>
            </a:p>
            <a:p>
              <a:pPr algn="l">
                <a:lnSpc>
                  <a:spcPct val="150000"/>
                </a:lnSpc>
              </a:pPr>
              <a:r>
                <a:rPr lang="ko-KR" altLang="en-US" sz="16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적절한 답을 찾아     표 해봅시다</a:t>
              </a:r>
              <a:r>
                <a:rPr lang="en-US" altLang="ko-KR" sz="16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. </a:t>
              </a:r>
              <a:r>
                <a:rPr lang="ko-KR" altLang="en-US" sz="16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28" name="타원 27"/>
            <p:cNvSpPr/>
            <p:nvPr/>
          </p:nvSpPr>
          <p:spPr>
            <a:xfrm>
              <a:off x="3563888" y="1957026"/>
              <a:ext cx="248526" cy="248526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1807521" y="2103381"/>
            <a:ext cx="6940942" cy="674569"/>
            <a:chOff x="2338011" y="2466398"/>
            <a:chExt cx="6940942" cy="674569"/>
          </a:xfrm>
        </p:grpSpPr>
        <p:grpSp>
          <p:nvGrpSpPr>
            <p:cNvPr id="29" name="그룹 28"/>
            <p:cNvGrpSpPr/>
            <p:nvPr/>
          </p:nvGrpSpPr>
          <p:grpSpPr>
            <a:xfrm>
              <a:off x="2338011" y="2466398"/>
              <a:ext cx="6940942" cy="674569"/>
              <a:chOff x="1808802" y="2780927"/>
              <a:chExt cx="6940942" cy="674569"/>
            </a:xfrm>
          </p:grpSpPr>
          <p:sp>
            <p:nvSpPr>
              <p:cNvPr id="30" name="직사각형 29"/>
              <p:cNvSpPr/>
              <p:nvPr/>
            </p:nvSpPr>
            <p:spPr>
              <a:xfrm>
                <a:off x="1842423" y="2780927"/>
                <a:ext cx="6907321" cy="6745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808802" y="2841692"/>
                <a:ext cx="604753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arenR"/>
                </a:pPr>
                <a:r>
                  <a:rPr lang="ko-KR" altLang="en-US" sz="1500" b="1" dirty="0" smtClean="0">
                    <a:solidFill>
                      <a:srgbClr val="144698"/>
                    </a:solidFill>
                  </a:rPr>
                  <a:t>경사가 가파른 곳에서 휠체어로 이동하는 친구가 힘들어 할 때</a:t>
                </a:r>
                <a:r>
                  <a:rPr lang="en-US" altLang="ko-KR" sz="1500" b="1" dirty="0" smtClean="0">
                    <a:solidFill>
                      <a:srgbClr val="144698"/>
                    </a:solidFill>
                  </a:rPr>
                  <a:t>, </a:t>
                </a:r>
                <a:br>
                  <a:rPr lang="en-US" altLang="ko-KR" sz="1500" b="1" dirty="0" smtClean="0">
                    <a:solidFill>
                      <a:srgbClr val="144698"/>
                    </a:solidFill>
                  </a:rPr>
                </a:br>
                <a:r>
                  <a:rPr lang="ko-KR" altLang="en-US" sz="1500" b="1" dirty="0" smtClean="0">
                    <a:solidFill>
                      <a:srgbClr val="144698"/>
                    </a:solidFill>
                  </a:rPr>
                  <a:t>도움이 필요한지 물어본 후 도움을 준다</a:t>
                </a:r>
                <a:r>
                  <a:rPr lang="en-US" altLang="ko-KR" sz="1500" b="1" dirty="0" smtClean="0">
                    <a:solidFill>
                      <a:srgbClr val="144698"/>
                    </a:solidFill>
                  </a:rPr>
                  <a:t>. 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8385541" y="2705686"/>
              <a:ext cx="89099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807521" y="2823461"/>
            <a:ext cx="6940942" cy="504055"/>
            <a:chOff x="2338011" y="2466398"/>
            <a:chExt cx="6940942" cy="504055"/>
          </a:xfrm>
        </p:grpSpPr>
        <p:grpSp>
          <p:nvGrpSpPr>
            <p:cNvPr id="42" name="그룹 41"/>
            <p:cNvGrpSpPr/>
            <p:nvPr/>
          </p:nvGrpSpPr>
          <p:grpSpPr>
            <a:xfrm>
              <a:off x="2338011" y="2466398"/>
              <a:ext cx="6940942" cy="504055"/>
              <a:chOff x="1808802" y="2780927"/>
              <a:chExt cx="6940942" cy="504055"/>
            </a:xfrm>
          </p:grpSpPr>
          <p:sp>
            <p:nvSpPr>
              <p:cNvPr id="45" name="직사각형 44"/>
              <p:cNvSpPr/>
              <p:nvPr/>
            </p:nvSpPr>
            <p:spPr>
              <a:xfrm>
                <a:off x="1842423" y="2780927"/>
                <a:ext cx="6907321" cy="504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808802" y="2879177"/>
                <a:ext cx="604753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arenR" startAt="2"/>
                </a:pPr>
                <a:r>
                  <a:rPr lang="ko-KR" altLang="en-US" sz="1500" b="1" dirty="0" smtClean="0">
                    <a:solidFill>
                      <a:srgbClr val="144698"/>
                    </a:solidFill>
                  </a:rPr>
                  <a:t>휠체어를 밀 때는 보행 속도에 맞추어 밀어준다</a:t>
                </a:r>
                <a:r>
                  <a:rPr lang="en-US" altLang="ko-KR" sz="1500" b="1" dirty="0" smtClean="0">
                    <a:solidFill>
                      <a:srgbClr val="144698"/>
                    </a:solidFill>
                  </a:rPr>
                  <a:t>. </a:t>
                </a: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8385541" y="2546415"/>
              <a:ext cx="89099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1807521" y="3399525"/>
            <a:ext cx="6940942" cy="504055"/>
            <a:chOff x="2338011" y="2466398"/>
            <a:chExt cx="6940942" cy="504055"/>
          </a:xfrm>
        </p:grpSpPr>
        <p:grpSp>
          <p:nvGrpSpPr>
            <p:cNvPr id="48" name="그룹 47"/>
            <p:cNvGrpSpPr/>
            <p:nvPr/>
          </p:nvGrpSpPr>
          <p:grpSpPr>
            <a:xfrm>
              <a:off x="2338011" y="2466398"/>
              <a:ext cx="6940942" cy="504055"/>
              <a:chOff x="1808802" y="2780927"/>
              <a:chExt cx="6940942" cy="504055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1842423" y="2780927"/>
                <a:ext cx="6907321" cy="504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808802" y="2879177"/>
                <a:ext cx="604753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arenR" startAt="3"/>
                </a:pPr>
                <a:r>
                  <a:rPr lang="ko-KR" altLang="en-US" sz="1500" b="1" dirty="0" smtClean="0">
                    <a:solidFill>
                      <a:srgbClr val="144698"/>
                    </a:solidFill>
                  </a:rPr>
                  <a:t>휠체어를 밀 때는 속도감을 즐기기 위해 아주 빨리 밀어준다</a:t>
                </a:r>
                <a:r>
                  <a:rPr lang="en-US" altLang="ko-KR" sz="1500" b="1" dirty="0" smtClean="0">
                    <a:solidFill>
                      <a:srgbClr val="144698"/>
                    </a:solidFill>
                  </a:rPr>
                  <a:t>. </a:t>
                </a: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8385541" y="2546415"/>
              <a:ext cx="89099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1807521" y="3975589"/>
            <a:ext cx="6940942" cy="674569"/>
            <a:chOff x="2338011" y="2466398"/>
            <a:chExt cx="6940942" cy="674569"/>
          </a:xfrm>
        </p:grpSpPr>
        <p:grpSp>
          <p:nvGrpSpPr>
            <p:cNvPr id="58" name="그룹 57"/>
            <p:cNvGrpSpPr/>
            <p:nvPr/>
          </p:nvGrpSpPr>
          <p:grpSpPr>
            <a:xfrm>
              <a:off x="2338011" y="2466398"/>
              <a:ext cx="6940942" cy="674569"/>
              <a:chOff x="1808802" y="2780927"/>
              <a:chExt cx="6940942" cy="674569"/>
            </a:xfrm>
          </p:grpSpPr>
          <p:sp>
            <p:nvSpPr>
              <p:cNvPr id="60" name="직사각형 59"/>
              <p:cNvSpPr/>
              <p:nvPr/>
            </p:nvSpPr>
            <p:spPr>
              <a:xfrm>
                <a:off x="1842423" y="2780927"/>
                <a:ext cx="6907321" cy="6745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808802" y="2841692"/>
                <a:ext cx="604753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arenR" startAt="4"/>
                </a:pPr>
                <a:r>
                  <a:rPr lang="ko-KR" altLang="en-US" sz="1500" b="1" dirty="0" smtClean="0">
                    <a:solidFill>
                      <a:srgbClr val="144698"/>
                    </a:solidFill>
                  </a:rPr>
                  <a:t>혼자 걷는 것이 어려운 친구를 봤을 때</a:t>
                </a:r>
                <a:r>
                  <a:rPr lang="en-US" altLang="ko-KR" sz="1500" b="1" dirty="0" smtClean="0">
                    <a:solidFill>
                      <a:srgbClr val="144698"/>
                    </a:solidFill>
                  </a:rPr>
                  <a:t>, </a:t>
                </a:r>
                <a:r>
                  <a:rPr lang="en-US" altLang="ko-KR" sz="1500" b="1" dirty="0">
                    <a:solidFill>
                      <a:srgbClr val="144698"/>
                    </a:solidFill>
                  </a:rPr>
                  <a:t/>
                </a:r>
                <a:br>
                  <a:rPr lang="en-US" altLang="ko-KR" sz="1500" b="1" dirty="0">
                    <a:solidFill>
                      <a:srgbClr val="144698"/>
                    </a:solidFill>
                  </a:rPr>
                </a:br>
                <a:r>
                  <a:rPr lang="ko-KR" altLang="en-US" sz="1500" b="1" dirty="0" smtClean="0">
                    <a:solidFill>
                      <a:srgbClr val="144698"/>
                    </a:solidFill>
                  </a:rPr>
                  <a:t>당연히 도움이 필요하므로 그냥 도와준다</a:t>
                </a:r>
                <a:r>
                  <a:rPr lang="en-US" altLang="ko-KR" sz="1500" b="1" dirty="0" smtClean="0">
                    <a:solidFill>
                      <a:srgbClr val="144698"/>
                    </a:solidFill>
                  </a:rPr>
                  <a:t>. </a:t>
                </a: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8385541" y="2705686"/>
              <a:ext cx="89099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1807521" y="4738201"/>
            <a:ext cx="6940942" cy="674569"/>
            <a:chOff x="2338011" y="2466398"/>
            <a:chExt cx="6940942" cy="674569"/>
          </a:xfrm>
        </p:grpSpPr>
        <p:grpSp>
          <p:nvGrpSpPr>
            <p:cNvPr id="63" name="그룹 62"/>
            <p:cNvGrpSpPr/>
            <p:nvPr/>
          </p:nvGrpSpPr>
          <p:grpSpPr>
            <a:xfrm>
              <a:off x="2338011" y="2466398"/>
              <a:ext cx="6940942" cy="674569"/>
              <a:chOff x="1808802" y="2780927"/>
              <a:chExt cx="6940942" cy="674569"/>
            </a:xfrm>
          </p:grpSpPr>
          <p:sp>
            <p:nvSpPr>
              <p:cNvPr id="65" name="직사각형 64"/>
              <p:cNvSpPr/>
              <p:nvPr/>
            </p:nvSpPr>
            <p:spPr>
              <a:xfrm>
                <a:off x="1842423" y="2780927"/>
                <a:ext cx="6907321" cy="6745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808802" y="2841692"/>
                <a:ext cx="604753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arenR" startAt="5"/>
                </a:pPr>
                <a:r>
                  <a:rPr lang="ko-KR" altLang="en-US" sz="1500" b="1" dirty="0" smtClean="0">
                    <a:solidFill>
                      <a:srgbClr val="144698"/>
                    </a:solidFill>
                  </a:rPr>
                  <a:t>혼자 걷는 것이 어려운 친구를 도울 때 </a:t>
                </a:r>
                <a:r>
                  <a:rPr lang="en-US" altLang="ko-KR" sz="1500" b="1" dirty="0">
                    <a:solidFill>
                      <a:srgbClr val="144698"/>
                    </a:solidFill>
                  </a:rPr>
                  <a:t/>
                </a:r>
                <a:br>
                  <a:rPr lang="en-US" altLang="ko-KR" sz="1500" b="1" dirty="0">
                    <a:solidFill>
                      <a:srgbClr val="144698"/>
                    </a:solidFill>
                  </a:rPr>
                </a:br>
                <a:r>
                  <a:rPr lang="ko-KR" altLang="en-US" sz="1500" b="1" dirty="0" smtClean="0">
                    <a:solidFill>
                      <a:srgbClr val="144698"/>
                    </a:solidFill>
                  </a:rPr>
                  <a:t>한쪽 팔을 살짝 잡고 친구의 걷는 속도에 맞추어 같이 걷는다</a:t>
                </a:r>
                <a:r>
                  <a:rPr lang="en-US" altLang="ko-KR" sz="1500" b="1" dirty="0" smtClean="0">
                    <a:solidFill>
                      <a:srgbClr val="144698"/>
                    </a:solidFill>
                  </a:rPr>
                  <a:t>. </a:t>
                </a: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8385541" y="2705686"/>
              <a:ext cx="89099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68" name="그룹 67"/>
          <p:cNvGrpSpPr/>
          <p:nvPr/>
        </p:nvGrpSpPr>
        <p:grpSpPr>
          <a:xfrm>
            <a:off x="1807521" y="5487757"/>
            <a:ext cx="6940942" cy="674569"/>
            <a:chOff x="2338011" y="2466398"/>
            <a:chExt cx="6940942" cy="674569"/>
          </a:xfrm>
        </p:grpSpPr>
        <p:grpSp>
          <p:nvGrpSpPr>
            <p:cNvPr id="69" name="그룹 68"/>
            <p:cNvGrpSpPr/>
            <p:nvPr/>
          </p:nvGrpSpPr>
          <p:grpSpPr>
            <a:xfrm>
              <a:off x="2338011" y="2466398"/>
              <a:ext cx="6940942" cy="674569"/>
              <a:chOff x="1808802" y="2780927"/>
              <a:chExt cx="6940942" cy="674569"/>
            </a:xfrm>
          </p:grpSpPr>
          <p:sp>
            <p:nvSpPr>
              <p:cNvPr id="71" name="직사각형 70"/>
              <p:cNvSpPr/>
              <p:nvPr/>
            </p:nvSpPr>
            <p:spPr>
              <a:xfrm>
                <a:off x="1842423" y="2780927"/>
                <a:ext cx="6907321" cy="6745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808802" y="2841692"/>
                <a:ext cx="604753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arenR" startAt="6"/>
                </a:pPr>
                <a:r>
                  <a:rPr lang="ko-KR" altLang="en-US" sz="1500" b="1" dirty="0" smtClean="0">
                    <a:solidFill>
                      <a:srgbClr val="144698"/>
                    </a:solidFill>
                  </a:rPr>
                  <a:t>휠체어나 혼자 걷는 친구들의 옆을 지날 때는 </a:t>
                </a:r>
                <a:r>
                  <a:rPr lang="en-US" altLang="ko-KR" sz="1500" b="1" dirty="0">
                    <a:solidFill>
                      <a:srgbClr val="144698"/>
                    </a:solidFill>
                  </a:rPr>
                  <a:t/>
                </a:r>
                <a:br>
                  <a:rPr lang="en-US" altLang="ko-KR" sz="1500" b="1" dirty="0">
                    <a:solidFill>
                      <a:srgbClr val="144698"/>
                    </a:solidFill>
                  </a:rPr>
                </a:br>
                <a:r>
                  <a:rPr lang="ko-KR" altLang="en-US" sz="1500" b="1" dirty="0" smtClean="0">
                    <a:solidFill>
                      <a:srgbClr val="144698"/>
                    </a:solidFill>
                  </a:rPr>
                  <a:t>부딪히지 않도록 뛰지 않고 걸어간다</a:t>
                </a:r>
                <a:r>
                  <a:rPr lang="en-US" altLang="ko-KR" sz="1500" b="1" dirty="0" smtClean="0">
                    <a:solidFill>
                      <a:srgbClr val="144698"/>
                    </a:solidFill>
                  </a:rPr>
                  <a:t>. </a:t>
                </a: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8385541" y="2705686"/>
              <a:ext cx="89099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73" name="그룹 72"/>
          <p:cNvGrpSpPr/>
          <p:nvPr/>
        </p:nvGrpSpPr>
        <p:grpSpPr>
          <a:xfrm>
            <a:off x="1807521" y="6237313"/>
            <a:ext cx="6940942" cy="504055"/>
            <a:chOff x="2338011" y="2466398"/>
            <a:chExt cx="6940942" cy="504055"/>
          </a:xfrm>
        </p:grpSpPr>
        <p:grpSp>
          <p:nvGrpSpPr>
            <p:cNvPr id="74" name="그룹 73"/>
            <p:cNvGrpSpPr/>
            <p:nvPr/>
          </p:nvGrpSpPr>
          <p:grpSpPr>
            <a:xfrm>
              <a:off x="2338011" y="2466398"/>
              <a:ext cx="6940942" cy="504055"/>
              <a:chOff x="1808802" y="2780927"/>
              <a:chExt cx="6940942" cy="504055"/>
            </a:xfrm>
          </p:grpSpPr>
          <p:sp>
            <p:nvSpPr>
              <p:cNvPr id="76" name="직사각형 75"/>
              <p:cNvSpPr/>
              <p:nvPr/>
            </p:nvSpPr>
            <p:spPr>
              <a:xfrm>
                <a:off x="1842423" y="2780927"/>
                <a:ext cx="6907321" cy="504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808802" y="2879177"/>
                <a:ext cx="604753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arenR" startAt="7"/>
                </a:pPr>
                <a:r>
                  <a:rPr lang="ko-KR" altLang="en-US" sz="1500" b="1" dirty="0" smtClean="0">
                    <a:solidFill>
                      <a:srgbClr val="144698"/>
                    </a:solidFill>
                  </a:rPr>
                  <a:t>경사진 곳에서 내려올 때는 주위 어른들에게 도움을 요청한다</a:t>
                </a:r>
                <a:r>
                  <a:rPr lang="en-US" altLang="ko-KR" sz="1500" b="1" dirty="0" smtClean="0">
                    <a:solidFill>
                      <a:srgbClr val="144698"/>
                    </a:solidFill>
                  </a:rPr>
                  <a:t>.</a:t>
                </a: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8385541" y="2546415"/>
              <a:ext cx="89099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5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>
                <a:solidFill>
                  <a:srgbClr val="144698"/>
                </a:solidFill>
              </a:rPr>
              <a:t>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우리 학교 및 동네에 있는 편의 시설의 종류를 찾아 써보고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그 필요성에 대해 말해 봅시다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188640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2411760" y="2780928"/>
            <a:ext cx="5688632" cy="3384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486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</a:rPr>
              <a:t>우린 친구니까</a:t>
            </a:r>
            <a:endParaRPr lang="en-US" altLang="ko-KR" sz="20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1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663157" y="1395617"/>
            <a:ext cx="7336827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몸이 불편한 친구들을 위한 편의 시설의 명칭을 보기에서 찾아 쓰고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그 역할을 알아봅시다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grpSp>
        <p:nvGrpSpPr>
          <p:cNvPr id="2" name="그룹 2"/>
          <p:cNvGrpSpPr/>
          <p:nvPr/>
        </p:nvGrpSpPr>
        <p:grpSpPr>
          <a:xfrm>
            <a:off x="395536" y="1052736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타원 23"/>
          <p:cNvSpPr/>
          <p:nvPr/>
        </p:nvSpPr>
        <p:spPr>
          <a:xfrm>
            <a:off x="4662613" y="4016971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6374136" y="4016971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1362722" y="4016971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2976266" y="4016971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1362722" y="4714985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_x216740424" descr="EMB000016542e7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82" y="2453432"/>
            <a:ext cx="1385888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_x216738664" descr="EMB000016542e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958" y="2442320"/>
            <a:ext cx="1444625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_x216740184" descr="EMB000016542e8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142" y="2432795"/>
            <a:ext cx="1504951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05782" y="4931009"/>
            <a:ext cx="1385888" cy="1562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Ins="540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tx2"/>
                </a:solidFill>
              </a:rPr>
              <a:t>계단으로 </a:t>
            </a:r>
            <a:endParaRPr lang="en-US" altLang="ko-KR" sz="13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tx2"/>
                </a:solidFill>
              </a:rPr>
              <a:t>이동하기 힘든 휠체어가 </a:t>
            </a:r>
            <a:endParaRPr lang="en-US" altLang="ko-KR" sz="13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tx2"/>
                </a:solidFill>
              </a:rPr>
              <a:t>이동하기 편해요</a:t>
            </a:r>
            <a:r>
              <a:rPr lang="en-US" altLang="ko-KR" sz="1300" b="1" dirty="0" smtClean="0">
                <a:solidFill>
                  <a:schemeClr val="tx2"/>
                </a:solidFill>
              </a:rPr>
              <a:t>. </a:t>
            </a:r>
            <a:endParaRPr lang="ko-KR" altLang="en-US" sz="1300" b="1" dirty="0">
              <a:solidFill>
                <a:schemeClr val="tx2"/>
              </a:solidFill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2976266" y="4714985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4662613" y="4714985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/>
          <p:cNvSpPr/>
          <p:nvPr/>
        </p:nvSpPr>
        <p:spPr>
          <a:xfrm>
            <a:off x="6374136" y="4714985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05782" y="3625785"/>
            <a:ext cx="1385888" cy="27699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89958" y="3625785"/>
            <a:ext cx="1444626" cy="27699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46142" y="3625785"/>
            <a:ext cx="1504951" cy="27699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74332" y="3625785"/>
            <a:ext cx="1524133" cy="27699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9959" y="4931009"/>
            <a:ext cx="1444624" cy="1562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Ins="540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tx2"/>
                </a:solidFill>
              </a:rPr>
              <a:t>보행이 불안전한</a:t>
            </a:r>
            <a:endParaRPr lang="en-US" altLang="ko-KR" sz="13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tx2"/>
                </a:solidFill>
              </a:rPr>
              <a:t>친구들이 계단이나 복도에서 </a:t>
            </a:r>
            <a:endParaRPr lang="en-US" altLang="ko-KR" sz="13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tx2"/>
                </a:solidFill>
              </a:rPr>
              <a:t>안전하게 걸을 수 있어요</a:t>
            </a:r>
            <a:r>
              <a:rPr lang="en-US" altLang="ko-KR" sz="1300" b="1" dirty="0" smtClean="0">
                <a:solidFill>
                  <a:schemeClr val="tx2"/>
                </a:solidFill>
              </a:rPr>
              <a:t>.</a:t>
            </a:r>
            <a:endParaRPr lang="ko-KR" altLang="en-US" sz="1300" b="1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85815" y="4931009"/>
            <a:ext cx="1565278" cy="1562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Ins="540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tx2"/>
                </a:solidFill>
              </a:rPr>
              <a:t>휠체어를 </a:t>
            </a:r>
            <a:endParaRPr lang="en-US" altLang="ko-KR" sz="13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tx2"/>
                </a:solidFill>
              </a:rPr>
              <a:t>탄 채로 승차할 수 있어요</a:t>
            </a:r>
            <a:r>
              <a:rPr lang="en-US" altLang="ko-KR" sz="1300" b="1" dirty="0" smtClean="0">
                <a:solidFill>
                  <a:schemeClr val="tx2"/>
                </a:solidFill>
              </a:rPr>
              <a:t>.  </a:t>
            </a:r>
            <a:endParaRPr lang="ko-KR" altLang="en-US" sz="1300" b="1" dirty="0">
              <a:solidFill>
                <a:schemeClr val="tx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74333" y="4931009"/>
            <a:ext cx="1471613" cy="1562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Ins="540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tx2"/>
                </a:solidFill>
              </a:rPr>
              <a:t>이동거리가 </a:t>
            </a:r>
            <a:endParaRPr lang="en-US" altLang="ko-KR" sz="13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tx2"/>
                </a:solidFill>
              </a:rPr>
              <a:t>짧도록</a:t>
            </a:r>
            <a:r>
              <a:rPr lang="en-US" altLang="ko-KR" sz="1300" b="1" dirty="0">
                <a:solidFill>
                  <a:schemeClr val="tx2"/>
                </a:solidFill>
              </a:rPr>
              <a:t> </a:t>
            </a:r>
            <a:r>
              <a:rPr lang="ko-KR" altLang="en-US" sz="1300" b="1" dirty="0" smtClean="0">
                <a:solidFill>
                  <a:schemeClr val="tx2"/>
                </a:solidFill>
              </a:rPr>
              <a:t>건물의 </a:t>
            </a:r>
            <a:endParaRPr lang="en-US" altLang="ko-KR" sz="13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tx2"/>
                </a:solidFill>
              </a:rPr>
              <a:t>입구와</a:t>
            </a:r>
            <a:r>
              <a:rPr lang="en-US" altLang="ko-KR" sz="1300" b="1" dirty="0">
                <a:solidFill>
                  <a:schemeClr val="tx2"/>
                </a:solidFill>
              </a:rPr>
              <a:t> </a:t>
            </a:r>
            <a:r>
              <a:rPr lang="ko-KR" altLang="en-US" sz="1300" b="1" dirty="0" smtClean="0">
                <a:solidFill>
                  <a:schemeClr val="tx2"/>
                </a:solidFill>
              </a:rPr>
              <a:t>가깝게 </a:t>
            </a:r>
            <a:endParaRPr lang="en-US" altLang="ko-KR" sz="13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tx2"/>
                </a:solidFill>
              </a:rPr>
              <a:t>위치해 있어요</a:t>
            </a:r>
            <a:r>
              <a:rPr lang="en-US" altLang="ko-KR" sz="1300" b="1" dirty="0" smtClean="0">
                <a:solidFill>
                  <a:schemeClr val="tx2"/>
                </a:solidFill>
              </a:rPr>
              <a:t>. </a:t>
            </a:r>
            <a:endParaRPr lang="ko-KR" altLang="en-US" sz="1300" b="1" dirty="0">
              <a:solidFill>
                <a:schemeClr val="tx2"/>
              </a:solidFill>
            </a:endParaRPr>
          </a:p>
        </p:txBody>
      </p:sp>
      <p:pic>
        <p:nvPicPr>
          <p:cNvPr id="3073" name="_x216741464" descr="EMB000016542e8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420888"/>
            <a:ext cx="1336675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7370038" y="3625785"/>
            <a:ext cx="1336675" cy="27699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2" name="타원 61"/>
          <p:cNvSpPr/>
          <p:nvPr/>
        </p:nvSpPr>
        <p:spPr>
          <a:xfrm>
            <a:off x="7989931" y="4016971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/>
          <p:cNvSpPr/>
          <p:nvPr/>
        </p:nvSpPr>
        <p:spPr>
          <a:xfrm>
            <a:off x="7989931" y="4714985"/>
            <a:ext cx="72008" cy="72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TextBox 63"/>
          <p:cNvSpPr txBox="1"/>
          <p:nvPr/>
        </p:nvSpPr>
        <p:spPr>
          <a:xfrm>
            <a:off x="7370038" y="4931009"/>
            <a:ext cx="1336675" cy="1562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Ins="540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tx2"/>
                </a:solidFill>
              </a:rPr>
              <a:t>손잡이를 설치해서 화장실을 편리하게</a:t>
            </a:r>
            <a:r>
              <a:rPr lang="en-US" altLang="ko-KR" sz="1300" b="1" dirty="0">
                <a:solidFill>
                  <a:schemeClr val="tx2"/>
                </a:solidFill>
              </a:rPr>
              <a:t> </a:t>
            </a:r>
            <a:r>
              <a:rPr lang="ko-KR" altLang="en-US" sz="1300" b="1" dirty="0" smtClean="0">
                <a:solidFill>
                  <a:schemeClr val="tx2"/>
                </a:solidFill>
              </a:rPr>
              <a:t>이용할 수 있도록 </a:t>
            </a:r>
            <a:endParaRPr lang="en-US" altLang="ko-KR" sz="13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tx2"/>
                </a:solidFill>
              </a:rPr>
              <a:t>해요</a:t>
            </a:r>
            <a:r>
              <a:rPr lang="en-US" altLang="ko-KR" sz="1300" b="1" dirty="0" smtClean="0">
                <a:solidFill>
                  <a:schemeClr val="tx2"/>
                </a:solidFill>
              </a:rPr>
              <a:t>.</a:t>
            </a:r>
            <a:endParaRPr lang="ko-KR" altLang="en-US" sz="1300" b="1" dirty="0">
              <a:solidFill>
                <a:schemeClr val="tx2"/>
              </a:solidFill>
            </a:endParaRPr>
          </a:p>
        </p:txBody>
      </p:sp>
      <p:pic>
        <p:nvPicPr>
          <p:cNvPr id="1025" name="_x239954968" descr="EMB00000b8c69c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333" y="2432795"/>
            <a:ext cx="1524133" cy="113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제목 1"/>
          <p:cNvSpPr txBox="1">
            <a:spLocks/>
          </p:cNvSpPr>
          <p:nvPr/>
        </p:nvSpPr>
        <p:spPr>
          <a:xfrm>
            <a:off x="1619672" y="1772816"/>
            <a:ext cx="7336827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ea"/>
              </a:rPr>
              <a:t>보기 </a:t>
            </a:r>
            <a:r>
              <a:rPr lang="en-US" altLang="ko-KR" sz="1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ea"/>
              </a:rPr>
              <a:t>: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400" b="1" i="1" dirty="0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장애인전용 화장실</a:t>
            </a:r>
            <a:r>
              <a:rPr lang="en-US" altLang="ko-KR" sz="1400" b="1" i="1" dirty="0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, </a:t>
            </a:r>
            <a:r>
              <a:rPr lang="ko-KR" altLang="en-US" sz="1400" b="1" i="1" dirty="0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경사로</a:t>
            </a:r>
            <a:r>
              <a:rPr lang="en-US" altLang="ko-KR" sz="1400" b="1" i="1" dirty="0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, </a:t>
            </a:r>
            <a:r>
              <a:rPr lang="ko-KR" altLang="en-US" sz="1400" b="1" i="1" dirty="0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장애인 전용 주차장</a:t>
            </a:r>
            <a:r>
              <a:rPr lang="en-US" altLang="ko-KR" sz="1400" b="1" i="1" dirty="0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, </a:t>
            </a:r>
            <a:r>
              <a:rPr lang="ko-KR" altLang="en-US" sz="1400" b="1" i="1" dirty="0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장애인 콜택시</a:t>
            </a:r>
            <a:r>
              <a:rPr lang="en-US" altLang="ko-KR" sz="1400" b="1" i="1" dirty="0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, </a:t>
            </a:r>
            <a:r>
              <a:rPr lang="ko-KR" altLang="en-US" sz="1400" b="1" i="1" dirty="0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안전 손잡이</a:t>
            </a:r>
            <a:endParaRPr lang="en-US" altLang="ko-KR" sz="1400" b="1" i="1" dirty="0" smtClean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5714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  <p:bldP spid="25" grpId="0" animBg="1"/>
      <p:bldP spid="26" grpId="0" animBg="1"/>
      <p:bldP spid="27" grpId="0" animBg="1"/>
      <p:bldP spid="28" grpId="0" animBg="1"/>
      <p:bldP spid="33" grpId="0" animBg="1"/>
      <p:bldP spid="34" grpId="0" animBg="1"/>
      <p:bldP spid="35" grpId="0" animBg="1"/>
      <p:bldP spid="36" grpId="0" animBg="1"/>
      <p:bldP spid="4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62" grpId="0" animBg="1"/>
      <p:bldP spid="63" grpId="0" animBg="1"/>
      <p:bldP spid="64" grpId="0" animBg="1"/>
      <p:bldP spid="3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>
                <a:solidFill>
                  <a:srgbClr val="144698"/>
                </a:solidFill>
              </a:rPr>
              <a:t>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951189" y="1751749"/>
            <a:ext cx="7013299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장애인 편의 시설들이 없다면 어떤 어려움이 생길까요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나와 우리 가족이 편의 시설로 인해 어떤 편리함을 경험했는지 말해 봅시다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683568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188640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2025286" y="2780928"/>
            <a:ext cx="5688632" cy="3384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279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>
                <a:solidFill>
                  <a:srgbClr val="144698"/>
                </a:solidFill>
              </a:rPr>
              <a:t>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951189" y="1268760"/>
            <a:ext cx="7013299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아래 칼럼을 읽어보고 느낀 점을 말해봅시다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내가 서울 시장이 된다면 장애인들과 비장애인들의 편리한 생활을 위해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어떤 편의 시설을 설치하고 싶나요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683568" y="1060633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188640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2025286" y="5013176"/>
            <a:ext cx="6651170" cy="1692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215274720" descr="EMB00000b8c69c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286" y="2474053"/>
            <a:ext cx="2954338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5031100" y="2399622"/>
            <a:ext cx="3789372" cy="212365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base"/>
            <a:r>
              <a:rPr lang="ko-KR" altLang="en-US" sz="1200" dirty="0">
                <a:solidFill>
                  <a:schemeClr val="accent1"/>
                </a:solidFill>
                <a:latin typeface="+mn-ea"/>
                <a:ea typeface="+mn-ea"/>
              </a:rPr>
              <a:t>마음이 더 바쁜 월요일 출근길이지만 비장애인들에게는 그래도 길이 여럿이었다</a:t>
            </a:r>
            <a:r>
              <a:rPr lang="en-US" altLang="ko-KR" sz="1200" dirty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  <a:r>
              <a:rPr lang="ko-KR" altLang="en-US" sz="1200" dirty="0">
                <a:solidFill>
                  <a:schemeClr val="accent1"/>
                </a:solidFill>
                <a:latin typeface="+mn-ea"/>
                <a:ea typeface="+mn-ea"/>
              </a:rPr>
              <a:t>하지만 휠체어를 다리 삼은 장애인들에게는 리프트뿐</a:t>
            </a:r>
            <a:r>
              <a:rPr lang="en-US" altLang="ko-KR" sz="1200" dirty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  <a:r>
              <a:rPr lang="ko-KR" altLang="en-US" sz="1200" dirty="0">
                <a:solidFill>
                  <a:schemeClr val="accent1"/>
                </a:solidFill>
                <a:latin typeface="+mn-ea"/>
                <a:ea typeface="+mn-ea"/>
              </a:rPr>
              <a:t>그마저도 이날 고장이었다</a:t>
            </a:r>
            <a:r>
              <a:rPr lang="en-US" altLang="ko-KR" sz="1200" dirty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  <a:r>
              <a:rPr lang="ko-KR" altLang="en-US" sz="1200" dirty="0">
                <a:solidFill>
                  <a:schemeClr val="accent1"/>
                </a:solidFill>
                <a:latin typeface="+mn-ea"/>
                <a:ea typeface="+mn-ea"/>
              </a:rPr>
              <a:t>위험하고 느린 리프트 대신 지하철역마다 엘리베이터를 설치해달라 호소하는 캠페인을 위해 </a:t>
            </a:r>
            <a:r>
              <a:rPr lang="en-US" altLang="ko-KR" sz="1200" dirty="0">
                <a:solidFill>
                  <a:schemeClr val="accent1"/>
                </a:solidFill>
                <a:latin typeface="+mn-ea"/>
                <a:ea typeface="+mn-ea"/>
              </a:rPr>
              <a:t>22</a:t>
            </a:r>
            <a:r>
              <a:rPr lang="ko-KR" altLang="en-US" sz="1200" dirty="0">
                <a:solidFill>
                  <a:schemeClr val="accent1"/>
                </a:solidFill>
                <a:latin typeface="+mn-ea"/>
                <a:ea typeface="+mn-ea"/>
              </a:rPr>
              <a:t>일 서울 </a:t>
            </a:r>
            <a:r>
              <a:rPr lang="ko-KR" altLang="en-US" sz="1200" dirty="0" err="1">
                <a:solidFill>
                  <a:schemeClr val="accent1"/>
                </a:solidFill>
                <a:latin typeface="+mn-ea"/>
                <a:ea typeface="+mn-ea"/>
              </a:rPr>
              <a:t>광화문역을</a:t>
            </a:r>
            <a:r>
              <a:rPr lang="ko-KR" altLang="en-US" sz="1200" dirty="0">
                <a:solidFill>
                  <a:schemeClr val="accent1"/>
                </a:solidFill>
                <a:latin typeface="+mn-ea"/>
                <a:ea typeface="+mn-ea"/>
              </a:rPr>
              <a:t> 찾은 박경석 </a:t>
            </a:r>
            <a:r>
              <a:rPr lang="ko-KR" altLang="en-US" sz="1200" dirty="0" err="1">
                <a:solidFill>
                  <a:schemeClr val="accent1"/>
                </a:solidFill>
                <a:latin typeface="+mn-ea"/>
                <a:ea typeface="+mn-ea"/>
              </a:rPr>
              <a:t>노들장애인야학</a:t>
            </a:r>
            <a:r>
              <a:rPr lang="ko-KR" altLang="en-US" sz="1200" dirty="0">
                <a:solidFill>
                  <a:schemeClr val="accent1"/>
                </a:solidFill>
                <a:latin typeface="+mn-ea"/>
                <a:ea typeface="+mn-ea"/>
              </a:rPr>
              <a:t> 교장은 활동가들이 전동휠체어와 함께 들어 옮겨줘 승강장까지 내려올 수 있었다</a:t>
            </a:r>
            <a:r>
              <a:rPr lang="en-US" altLang="ko-KR" sz="1200" dirty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  <a:r>
              <a:rPr lang="ko-KR" altLang="en-US" sz="1200" dirty="0">
                <a:solidFill>
                  <a:schemeClr val="accent1"/>
                </a:solidFill>
                <a:latin typeface="+mn-ea"/>
                <a:ea typeface="+mn-ea"/>
              </a:rPr>
              <a:t>흰머리 성성한 그가 리프트에 올라탄 채 외쳤다</a:t>
            </a:r>
            <a:r>
              <a:rPr lang="en-US" altLang="ko-KR" sz="1200" dirty="0">
                <a:solidFill>
                  <a:schemeClr val="accent1"/>
                </a:solidFill>
                <a:latin typeface="+mn-ea"/>
                <a:ea typeface="+mn-ea"/>
              </a:rPr>
              <a:t>. “</a:t>
            </a:r>
            <a:r>
              <a:rPr lang="ko-KR" altLang="en-US" sz="1200" dirty="0">
                <a:solidFill>
                  <a:schemeClr val="accent1"/>
                </a:solidFill>
                <a:latin typeface="+mn-ea"/>
                <a:ea typeface="+mn-ea"/>
              </a:rPr>
              <a:t>장애인들도 여러분처럼 안전하게 출근하고 등교하고 싶습니다</a:t>
            </a:r>
            <a:r>
              <a:rPr lang="en-US" altLang="ko-KR" sz="1200" dirty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  <a:r>
              <a:rPr lang="ko-KR" altLang="en-US" sz="1200" dirty="0">
                <a:solidFill>
                  <a:schemeClr val="accent1"/>
                </a:solidFill>
                <a:latin typeface="+mn-ea"/>
                <a:ea typeface="+mn-ea"/>
              </a:rPr>
              <a:t>교통약자를 위한 엘리베이터 설치를 위해 힘써 주십시오</a:t>
            </a:r>
            <a:r>
              <a:rPr lang="en-US" altLang="ko-KR" sz="1200" dirty="0">
                <a:solidFill>
                  <a:schemeClr val="accent1"/>
                </a:solidFill>
                <a:latin typeface="+mn-ea"/>
                <a:ea typeface="+mn-ea"/>
              </a:rPr>
              <a:t>!” </a:t>
            </a:r>
            <a:endParaRPr lang="ko-KR" altLang="en-US" sz="12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1523" y="4442899"/>
            <a:ext cx="3840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출처 </a:t>
            </a:r>
            <a:r>
              <a:rPr lang="en-US" altLang="ko-KR" sz="11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endParaRPr lang="en-US" altLang="ko-KR" sz="1100" dirty="0"/>
          </a:p>
          <a:p>
            <a:r>
              <a:rPr lang="en-US" altLang="ko-KR" sz="1100" u="sng" dirty="0" smtClean="0">
                <a:hlinkClick r:id="rId4"/>
              </a:rPr>
              <a:t> http</a:t>
            </a:r>
            <a:r>
              <a:rPr lang="en-US" altLang="ko-KR" sz="1100" u="sng" dirty="0">
                <a:hlinkClick r:id="rId4"/>
              </a:rPr>
              <a:t>://</a:t>
            </a:r>
            <a:r>
              <a:rPr lang="en-US" altLang="ko-KR" sz="1100" u="sng" dirty="0" smtClean="0">
                <a:hlinkClick r:id="rId4"/>
              </a:rPr>
              <a:t>www.hani.co.kr/arti/opinion/column/670756.html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355571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animBg="1"/>
      <p:bldP spid="11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</a:rPr>
              <a:t>우린 친구니까</a:t>
            </a:r>
            <a:endParaRPr lang="en-US" altLang="ko-KR" sz="20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57496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>
                <a:solidFill>
                  <a:srgbClr val="144698"/>
                </a:solidFill>
              </a:rPr>
              <a:t>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951189" y="1116847"/>
            <a:ext cx="7013299" cy="78335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다음 공익광고에 나오는 사진을 보고 어떤 생각이 드는지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자유롭게 말해 봅시다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683568" y="908720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188640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5004048" y="1916832"/>
            <a:ext cx="3528392" cy="324036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239955368" descr="EMB00000b8c69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287" y="1916833"/>
            <a:ext cx="290705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50185" y="5321017"/>
            <a:ext cx="1366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여기서 잠깐</a:t>
            </a:r>
            <a:r>
              <a:rPr lang="en-US" altLang="ko-KR" sz="1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!</a:t>
            </a:r>
            <a:endParaRPr lang="ko-KR" altLang="en-US" sz="12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1916248" y="5269557"/>
            <a:ext cx="7048240" cy="139422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ko-KR" altLang="en-US" sz="12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장애인 편의 시설은 </a:t>
            </a:r>
            <a:r>
              <a:rPr lang="ko-KR" altLang="en-US" sz="1200" b="1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장애인ㆍ노인ㆍ임산부</a:t>
            </a:r>
            <a:r>
              <a:rPr lang="ko-KR" altLang="en-US" sz="12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ko-KR" altLang="en-US" sz="12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등 취약 계층을 포함하여 다양한 사람들이 건축물</a:t>
            </a:r>
            <a:r>
              <a:rPr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12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교통수단</a:t>
            </a:r>
            <a:r>
              <a:rPr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12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도로</a:t>
            </a:r>
            <a:r>
              <a:rPr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12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정보통신망 등에 편리하고 안전하게 접근할 수 있도록 제공되는 시설들을 말해요</a:t>
            </a:r>
            <a:r>
              <a:rPr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20000"/>
              </a:lnSpc>
            </a:pPr>
            <a:r>
              <a:rPr lang="ko-KR" altLang="en-US" sz="12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「</a:t>
            </a:r>
            <a:r>
              <a:rPr lang="ko-KR" altLang="en-US" sz="1200" b="1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장애인ㆍ노인ㆍ임산부</a:t>
            </a:r>
            <a:r>
              <a:rPr lang="ko-KR" altLang="en-US" sz="12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등의 편의증진 보장에 관한 법률」에서 편의 시설을 장애인 등이 생활하는데 있어 이동과 시설이용과 정보에의 접근을 편리하게 할 수 있는 시설과 설비라고 말하고 있어요</a:t>
            </a:r>
            <a:r>
              <a:rPr lang="en-US" altLang="ko-KR" sz="12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ko-KR" altLang="en-US" sz="12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편의 시설은 취약 계층을 포함한 모든 사람의 </a:t>
            </a:r>
            <a:r>
              <a:rPr lang="ko-KR" altLang="en-US" sz="1200" b="1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접근권과</a:t>
            </a:r>
            <a:r>
              <a:rPr lang="ko-KR" altLang="en-US" sz="12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이동권을 보장하기 위한 것입니다</a:t>
            </a:r>
            <a:r>
              <a:rPr lang="en-US" altLang="ko-KR" sz="12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.  </a:t>
            </a:r>
          </a:p>
          <a:p>
            <a:pPr algn="l">
              <a:lnSpc>
                <a:spcPct val="120000"/>
              </a:lnSpc>
            </a:pPr>
            <a:r>
              <a:rPr lang="en-US" altLang="ko-KR" sz="10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(</a:t>
            </a:r>
            <a:r>
              <a:rPr lang="ko-KR" altLang="en-US" sz="10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특수교육학 용어사전</a:t>
            </a:r>
            <a:r>
              <a:rPr lang="en-US" altLang="ko-KR" sz="10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, 2009. </a:t>
            </a:r>
            <a:r>
              <a:rPr lang="ko-KR" altLang="en-US" sz="10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국립특수교육원</a:t>
            </a:r>
            <a:r>
              <a:rPr lang="en-US" altLang="ko-KR" sz="1050" dirty="0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)</a:t>
            </a:r>
            <a:endParaRPr lang="en-US" altLang="ko-KR" sz="105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876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animBg="1"/>
      <p:bldP spid="17" grpId="0"/>
      <p:bldP spid="1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</a:rPr>
              <a:t>우린 친구니까</a:t>
            </a:r>
            <a:endParaRPr lang="en-US" altLang="ko-KR" sz="20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172887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</a:t>
            </a:r>
            <a:endParaRPr lang="en-US" altLang="ko-KR" sz="2400" b="1" dirty="0" smtClean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교사용 활동자료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1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771800" y="2186116"/>
            <a:ext cx="6192688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수지는 </a:t>
            </a:r>
            <a:r>
              <a:rPr lang="ko-KR" altLang="en-US" sz="1400" b="1" dirty="0" smtClean="0">
                <a:solidFill>
                  <a:schemeClr val="accent1"/>
                </a:solidFill>
                <a:latin typeface="+mn-ea"/>
                <a:ea typeface="+mn-ea"/>
              </a:rPr>
              <a:t>오르막길</a:t>
            </a:r>
            <a:r>
              <a:rPr lang="en-US" altLang="ko-KR" sz="1400" b="1" dirty="0" smtClean="0">
                <a:solidFill>
                  <a:schemeClr val="accent1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accent1"/>
                </a:solidFill>
                <a:latin typeface="+mn-ea"/>
                <a:ea typeface="+mn-ea"/>
              </a:rPr>
              <a:t>길가의 턱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이 불편했어요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당황스러웠다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불편했다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울고 싶었다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등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오르막길에서 휠체어를 밀어주었다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장애인 전용 화장실을 같이 찾아주었다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현장체험학습 때 짝이 되겠다고 자원했다 등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098032" y="2278716"/>
            <a:ext cx="1169712" cy="1337617"/>
            <a:chOff x="1868267" y="2990621"/>
            <a:chExt cx="1169712" cy="133761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1"/>
              <a:ext cx="1133304" cy="1337617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49" y="3852252"/>
              <a:ext cx="673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0873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48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1134440" y="1177828"/>
            <a:ext cx="1133304" cy="1337617"/>
            <a:chOff x="1904675" y="2918613"/>
            <a:chExt cx="1133304" cy="133761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7" name="직사각형 26"/>
            <p:cNvSpPr/>
            <p:nvPr/>
          </p:nvSpPr>
          <p:spPr>
            <a:xfrm>
              <a:off x="1904675" y="2918613"/>
              <a:ext cx="1133304" cy="1337617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51049" y="3881106"/>
              <a:ext cx="817722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49067" y="2930846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1" name="제목 1"/>
          <p:cNvSpPr txBox="1">
            <a:spLocks/>
          </p:cNvSpPr>
          <p:nvPr/>
        </p:nvSpPr>
        <p:spPr>
          <a:xfrm>
            <a:off x="2699792" y="1075285"/>
            <a:ext cx="6264696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도움을 주었던 경험을 자유롭게 말한 후 그런 행동은 상대방뿐만 아니라 스스로에게도 기쁨을 줄 수 있음을 알도록 한다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계단을 경사로 또는 승강기로 바꿔 그린다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63737" y="2183221"/>
            <a:ext cx="5224687" cy="1965859"/>
            <a:chOff x="3163737" y="3861048"/>
            <a:chExt cx="5667368" cy="2132424"/>
          </a:xfrm>
        </p:grpSpPr>
        <p:grpSp>
          <p:nvGrpSpPr>
            <p:cNvPr id="14" name="그룹 13"/>
            <p:cNvGrpSpPr/>
            <p:nvPr/>
          </p:nvGrpSpPr>
          <p:grpSpPr>
            <a:xfrm>
              <a:off x="7286747" y="4119026"/>
              <a:ext cx="1544358" cy="436458"/>
              <a:chOff x="1904675" y="2990622"/>
              <a:chExt cx="1800200" cy="575012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7" name="직사각형 16"/>
              <p:cNvSpPr/>
              <p:nvPr/>
            </p:nvSpPr>
            <p:spPr>
              <a:xfrm>
                <a:off x="1904675" y="2990622"/>
                <a:ext cx="1728192" cy="575012"/>
              </a:xfrm>
              <a:prstGeom prst="rect">
                <a:avLst/>
              </a:prstGeom>
              <a:grpFill/>
              <a:ln w="762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951049" y="3124982"/>
                <a:ext cx="1753826" cy="3738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100" b="1" dirty="0" smtClean="0">
                    <a:solidFill>
                      <a:srgbClr val="144698"/>
                    </a:solidFill>
                  </a:rPr>
                  <a:t>잘 했어요</a:t>
                </a:r>
                <a:r>
                  <a:rPr lang="en-US" altLang="ko-KR" sz="1100" b="1" dirty="0" smtClean="0">
                    <a:solidFill>
                      <a:srgbClr val="144698"/>
                    </a:solidFill>
                  </a:rPr>
                  <a:t>. </a:t>
                </a:r>
              </a:p>
            </p:txBody>
          </p:sp>
        </p:grpSp>
        <p:sp>
          <p:nvSpPr>
            <p:cNvPr id="23" name="직사각형 22"/>
            <p:cNvSpPr/>
            <p:nvPr/>
          </p:nvSpPr>
          <p:spPr>
            <a:xfrm>
              <a:off x="3163737" y="3861048"/>
              <a:ext cx="2395109" cy="4473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100" b="1" dirty="0" smtClean="0">
                  <a:solidFill>
                    <a:schemeClr val="tx2"/>
                  </a:solidFill>
                </a:rPr>
                <a:t>휠체어로 이동하는 친구를 위해</a:t>
              </a:r>
              <a:endParaRPr lang="en-US" altLang="ko-KR" sz="1100" b="1" dirty="0" smtClean="0">
                <a:solidFill>
                  <a:schemeClr val="tx2"/>
                </a:solidFill>
              </a:endParaRPr>
            </a:p>
            <a:p>
              <a:r>
                <a:rPr lang="ko-KR" altLang="en-US" sz="1100" b="1" dirty="0" smtClean="0">
                  <a:solidFill>
                    <a:schemeClr val="tx2"/>
                  </a:solidFill>
                </a:rPr>
                <a:t>복도에서 뛰지 않아요</a:t>
              </a:r>
              <a:r>
                <a:rPr lang="en-US" altLang="ko-KR" sz="1100" b="1" dirty="0" smtClean="0">
                  <a:solidFill>
                    <a:schemeClr val="tx2"/>
                  </a:solidFill>
                </a:rPr>
                <a:t>. </a:t>
              </a:r>
              <a:endParaRPr lang="ko-KR" altLang="en-US" sz="1100" b="1" dirty="0">
                <a:solidFill>
                  <a:schemeClr val="tx2"/>
                </a:solidFill>
              </a:endParaRPr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7286747" y="5249888"/>
              <a:ext cx="1544358" cy="411360"/>
              <a:chOff x="1904675" y="2990622"/>
              <a:chExt cx="1800200" cy="575012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25" name="직사각형 24"/>
              <p:cNvSpPr/>
              <p:nvPr/>
            </p:nvSpPr>
            <p:spPr>
              <a:xfrm>
                <a:off x="1904675" y="2990622"/>
                <a:ext cx="1728192" cy="575012"/>
              </a:xfrm>
              <a:prstGeom prst="rect">
                <a:avLst/>
              </a:prstGeom>
              <a:grpFill/>
              <a:ln w="762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951049" y="3124983"/>
                <a:ext cx="1753826" cy="3966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100" b="1" dirty="0" smtClean="0">
                    <a:solidFill>
                      <a:srgbClr val="144698"/>
                    </a:solidFill>
                  </a:rPr>
                  <a:t>다시 생각해봐요</a:t>
                </a:r>
                <a:r>
                  <a:rPr lang="en-US" altLang="ko-KR" sz="1100" b="1" dirty="0" smtClean="0">
                    <a:solidFill>
                      <a:srgbClr val="144698"/>
                    </a:solidFill>
                  </a:rPr>
                  <a:t>. </a:t>
                </a:r>
              </a:p>
            </p:txBody>
          </p:sp>
        </p:grpSp>
        <p:sp>
          <p:nvSpPr>
            <p:cNvPr id="32" name="직사각형 31"/>
            <p:cNvSpPr/>
            <p:nvPr/>
          </p:nvSpPr>
          <p:spPr>
            <a:xfrm>
              <a:off x="3182582" y="4400516"/>
              <a:ext cx="2395109" cy="4473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100" b="1" dirty="0" smtClean="0">
                  <a:solidFill>
                    <a:schemeClr val="tx2"/>
                  </a:solidFill>
                </a:rPr>
                <a:t>휠체어를 밀 때 </a:t>
              </a:r>
              <a:endParaRPr lang="en-US" altLang="ko-KR" sz="1100" b="1" dirty="0" smtClean="0">
                <a:solidFill>
                  <a:schemeClr val="tx2"/>
                </a:solidFill>
              </a:endParaRPr>
            </a:p>
            <a:p>
              <a:r>
                <a:rPr lang="ko-KR" altLang="en-US" sz="1100" b="1" dirty="0" smtClean="0">
                  <a:solidFill>
                    <a:schemeClr val="tx2"/>
                  </a:solidFill>
                </a:rPr>
                <a:t>신나게 세게 밀어준다</a:t>
              </a:r>
              <a:r>
                <a:rPr lang="en-US" altLang="ko-KR" sz="1100" b="1" dirty="0" smtClean="0">
                  <a:solidFill>
                    <a:schemeClr val="tx2"/>
                  </a:solidFill>
                </a:rPr>
                <a:t>. </a:t>
              </a:r>
              <a:endParaRPr lang="ko-KR" altLang="en-US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3182582" y="4967832"/>
              <a:ext cx="2395109" cy="4473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100" b="1" dirty="0" smtClean="0">
                  <a:solidFill>
                    <a:schemeClr val="tx2"/>
                  </a:solidFill>
                </a:rPr>
                <a:t>휠체어로 이동하는 친구에게</a:t>
              </a:r>
              <a:endParaRPr lang="en-US" altLang="ko-KR" sz="1100" b="1" dirty="0" smtClean="0">
                <a:solidFill>
                  <a:schemeClr val="tx2"/>
                </a:solidFill>
              </a:endParaRPr>
            </a:p>
            <a:p>
              <a:r>
                <a:rPr lang="ko-KR" altLang="en-US" sz="1100" b="1" dirty="0" smtClean="0">
                  <a:solidFill>
                    <a:schemeClr val="tx2"/>
                  </a:solidFill>
                </a:rPr>
                <a:t>먼저 도움이 필요한지 물어본다</a:t>
              </a:r>
              <a:r>
                <a:rPr lang="en-US" altLang="ko-KR" sz="1100" b="1" dirty="0" smtClean="0">
                  <a:solidFill>
                    <a:schemeClr val="tx2"/>
                  </a:solidFill>
                </a:rPr>
                <a:t>.  </a:t>
              </a:r>
              <a:endParaRPr lang="ko-KR" altLang="en-US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3182582" y="5546155"/>
              <a:ext cx="2395109" cy="4473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100" b="1" dirty="0" smtClean="0">
                  <a:solidFill>
                    <a:schemeClr val="tx2"/>
                  </a:solidFill>
                </a:rPr>
                <a:t>혼자 걷는 것이 불편한 친구를</a:t>
              </a:r>
              <a:endParaRPr lang="en-US" altLang="ko-KR" sz="1100" b="1" dirty="0" smtClean="0">
                <a:solidFill>
                  <a:schemeClr val="tx2"/>
                </a:solidFill>
              </a:endParaRPr>
            </a:p>
            <a:p>
              <a:r>
                <a:rPr lang="ko-KR" altLang="en-US" sz="1100" b="1" dirty="0" smtClean="0">
                  <a:solidFill>
                    <a:schemeClr val="tx2"/>
                  </a:solidFill>
                </a:rPr>
                <a:t>세게 잡아 당기지 않아요</a:t>
              </a:r>
              <a:r>
                <a:rPr lang="en-US" altLang="ko-KR" sz="1100" b="1" dirty="0" smtClean="0">
                  <a:solidFill>
                    <a:schemeClr val="tx2"/>
                  </a:solidFill>
                </a:rPr>
                <a:t>. </a:t>
              </a:r>
              <a:endParaRPr lang="ko-KR" altLang="en-US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35" name="타원 34"/>
            <p:cNvSpPr/>
            <p:nvPr/>
          </p:nvSpPr>
          <p:spPr>
            <a:xfrm>
              <a:off x="7102913" y="4326139"/>
              <a:ext cx="72008" cy="720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/>
            <p:cNvSpPr/>
            <p:nvPr/>
          </p:nvSpPr>
          <p:spPr>
            <a:xfrm>
              <a:off x="7096601" y="5419564"/>
              <a:ext cx="72008" cy="720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/>
            <p:cNvSpPr/>
            <p:nvPr/>
          </p:nvSpPr>
          <p:spPr>
            <a:xfrm>
              <a:off x="5702862" y="4038132"/>
              <a:ext cx="72008" cy="720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/>
            <p:cNvSpPr/>
            <p:nvPr/>
          </p:nvSpPr>
          <p:spPr>
            <a:xfrm>
              <a:off x="5702862" y="4574458"/>
              <a:ext cx="72008" cy="720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/>
            <p:cNvSpPr/>
            <p:nvPr/>
          </p:nvSpPr>
          <p:spPr>
            <a:xfrm>
              <a:off x="5702862" y="5148958"/>
              <a:ext cx="72008" cy="720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/>
            <p:cNvSpPr/>
            <p:nvPr/>
          </p:nvSpPr>
          <p:spPr>
            <a:xfrm>
              <a:off x="5702862" y="5730245"/>
              <a:ext cx="72008" cy="720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" name="직선 연결선 2"/>
            <p:cNvCxnSpPr>
              <a:stCxn id="37" idx="6"/>
              <a:endCxn id="35" idx="2"/>
            </p:cNvCxnSpPr>
            <p:nvPr/>
          </p:nvCxnSpPr>
          <p:spPr>
            <a:xfrm>
              <a:off x="5774870" y="4074136"/>
              <a:ext cx="1328043" cy="28800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>
              <a:stCxn id="39" idx="0"/>
            </p:cNvCxnSpPr>
            <p:nvPr/>
          </p:nvCxnSpPr>
          <p:spPr>
            <a:xfrm flipV="1">
              <a:off x="5738866" y="4372713"/>
              <a:ext cx="1364047" cy="77624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>
              <a:endCxn id="35" idx="0"/>
            </p:cNvCxnSpPr>
            <p:nvPr/>
          </p:nvCxnSpPr>
          <p:spPr>
            <a:xfrm flipV="1">
              <a:off x="5732554" y="4326139"/>
              <a:ext cx="1406363" cy="144011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>
              <a:endCxn id="36" idx="0"/>
            </p:cNvCxnSpPr>
            <p:nvPr/>
          </p:nvCxnSpPr>
          <p:spPr>
            <a:xfrm>
              <a:off x="5774870" y="4616831"/>
              <a:ext cx="1357735" cy="80273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제목 1"/>
          <p:cNvSpPr txBox="1">
            <a:spLocks/>
          </p:cNvSpPr>
          <p:nvPr/>
        </p:nvSpPr>
        <p:spPr>
          <a:xfrm>
            <a:off x="3110190" y="4284886"/>
            <a:ext cx="4370090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※ 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휠체어로 이동하는 친구들을 도울 때에는 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8" name="제목 1"/>
          <p:cNvSpPr txBox="1">
            <a:spLocks/>
          </p:cNvSpPr>
          <p:nvPr/>
        </p:nvSpPr>
        <p:spPr>
          <a:xfrm>
            <a:off x="3301481" y="4490277"/>
            <a:ext cx="5633109" cy="978729"/>
          </a:xfrm>
          <a:prstGeom prst="rect">
            <a:avLst/>
          </a:prstGeom>
        </p:spPr>
        <p:txBody>
          <a:bodyPr wrap="square" rIns="36000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먼저 도움이 필요한지 물어본다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.  </a:t>
            </a:r>
          </a:p>
          <a:p>
            <a:pPr marL="228600" indent="-228600" algn="l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휠체어를 밀어줄 때에는 걷는 속도에 맞추어 너무 빠르게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(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세게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) 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밀지 않는다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</a:p>
          <a:p>
            <a:pPr marL="228600" indent="-228600" algn="l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휠체어로 경사로를 이용할 때에는 주위에 있는 어른들의 도움을 받거나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, </a:t>
            </a:r>
            <a:b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</a:b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도움을 요청할 어른이 없을 때에는 휠체어를 뒤로 돌려서 천천히 내려온다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.   </a:t>
            </a: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3110190" y="5437014"/>
            <a:ext cx="4067940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※ 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혼자 걷는 것이 불편한 친구를 도울 때에는 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3301481" y="5644366"/>
            <a:ext cx="4715904" cy="535531"/>
          </a:xfrm>
          <a:prstGeom prst="rect">
            <a:avLst/>
          </a:prstGeom>
        </p:spPr>
        <p:txBody>
          <a:bodyPr wrap="square" rIns="36000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먼저 도움이 필요한지 물어본다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.  </a:t>
            </a:r>
          </a:p>
          <a:p>
            <a:pPr marL="228600" indent="-228600" algn="l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한쪽 팔을 살짝 잡고 친구의 보행에 맞추어 걷는다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46" name="제목 1"/>
          <p:cNvSpPr txBox="1">
            <a:spLocks/>
          </p:cNvSpPr>
          <p:nvPr/>
        </p:nvSpPr>
        <p:spPr>
          <a:xfrm>
            <a:off x="3110189" y="6229102"/>
            <a:ext cx="4805712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※ 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휠체어와 혼자 걷는 것이 불편한 친구들이 복도에 있을 때에는 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  <a:p>
            <a:pPr algn="l">
              <a:lnSpc>
                <a:spcPct val="120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    뛰어다니지 않고 부딪히지 않도록 주의한다</a:t>
            </a: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813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1" grpId="0" build="p"/>
      <p:bldP spid="47" grpId="0" build="p"/>
      <p:bldP spid="48" grpId="0" build="p"/>
      <p:bldP spid="44" grpId="0" build="p"/>
      <p:bldP spid="45" grpId="0" build="p"/>
      <p:bldP spid="4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1134440" y="1177828"/>
            <a:ext cx="1133304" cy="1337617"/>
            <a:chOff x="1904675" y="2918613"/>
            <a:chExt cx="1133304" cy="133761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7" name="직사각형 26"/>
            <p:cNvSpPr/>
            <p:nvPr/>
          </p:nvSpPr>
          <p:spPr>
            <a:xfrm>
              <a:off x="1904675" y="2918613"/>
              <a:ext cx="1133304" cy="1337617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51049" y="3881106"/>
              <a:ext cx="817722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49067" y="2930846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1" name="제목 1"/>
          <p:cNvSpPr txBox="1">
            <a:spLocks/>
          </p:cNvSpPr>
          <p:nvPr/>
        </p:nvSpPr>
        <p:spPr>
          <a:xfrm>
            <a:off x="2238268" y="2527058"/>
            <a:ext cx="6264696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 startAt="4"/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4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68" name="그룹 67"/>
          <p:cNvGrpSpPr/>
          <p:nvPr/>
        </p:nvGrpSpPr>
        <p:grpSpPr>
          <a:xfrm>
            <a:off x="2308299" y="3008565"/>
            <a:ext cx="6440165" cy="2868707"/>
            <a:chOff x="2308299" y="3008565"/>
            <a:chExt cx="6440165" cy="2868707"/>
          </a:xfrm>
        </p:grpSpPr>
        <p:sp>
          <p:nvSpPr>
            <p:cNvPr id="49" name="타원 48"/>
            <p:cNvSpPr/>
            <p:nvPr/>
          </p:nvSpPr>
          <p:spPr>
            <a:xfrm>
              <a:off x="6265130" y="4329534"/>
              <a:ext cx="72008" cy="720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49"/>
            <p:cNvSpPr/>
            <p:nvPr/>
          </p:nvSpPr>
          <p:spPr>
            <a:xfrm>
              <a:off x="7976653" y="4329534"/>
              <a:ext cx="72008" cy="720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50"/>
            <p:cNvSpPr/>
            <p:nvPr/>
          </p:nvSpPr>
          <p:spPr>
            <a:xfrm>
              <a:off x="2965239" y="4329534"/>
              <a:ext cx="72008" cy="720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타원 51"/>
            <p:cNvSpPr/>
            <p:nvPr/>
          </p:nvSpPr>
          <p:spPr>
            <a:xfrm>
              <a:off x="4578783" y="4329534"/>
              <a:ext cx="72008" cy="720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52"/>
            <p:cNvSpPr/>
            <p:nvPr/>
          </p:nvSpPr>
          <p:spPr>
            <a:xfrm>
              <a:off x="2965239" y="5107250"/>
              <a:ext cx="72008" cy="720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4" name="_x216740424" descr="EMB000016542e7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8299" y="3029202"/>
              <a:ext cx="1385888" cy="1119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_x216738664" descr="EMB000016542e8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475" y="3018090"/>
              <a:ext cx="1444625" cy="113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_x216740184" descr="EMB000016542e8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8659" y="3008565"/>
              <a:ext cx="1504951" cy="1139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_x216740584" descr="EMB000016542e8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851" y="3008565"/>
              <a:ext cx="1471613" cy="1127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2308299" y="5323274"/>
              <a:ext cx="1385888" cy="55399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ko-KR" altLang="en-US" sz="1500" b="1" dirty="0" smtClean="0">
                  <a:solidFill>
                    <a:schemeClr val="tx2"/>
                  </a:solidFill>
                </a:rPr>
                <a:t>경사로</a:t>
              </a:r>
              <a:endParaRPr lang="ko-KR" altLang="en-US" sz="15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타원 58"/>
            <p:cNvSpPr/>
            <p:nvPr/>
          </p:nvSpPr>
          <p:spPr>
            <a:xfrm>
              <a:off x="4578783" y="5107250"/>
              <a:ext cx="72008" cy="720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타원 59"/>
            <p:cNvSpPr/>
            <p:nvPr/>
          </p:nvSpPr>
          <p:spPr>
            <a:xfrm>
              <a:off x="6265130" y="5107250"/>
              <a:ext cx="72008" cy="720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60"/>
            <p:cNvSpPr/>
            <p:nvPr/>
          </p:nvSpPr>
          <p:spPr>
            <a:xfrm>
              <a:off x="7976653" y="5107250"/>
              <a:ext cx="72008" cy="720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921843" y="5323274"/>
              <a:ext cx="1385888" cy="55399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500" b="1" dirty="0" smtClean="0">
                  <a:solidFill>
                    <a:schemeClr val="tx2"/>
                  </a:solidFill>
                </a:rPr>
                <a:t>장애인전용</a:t>
              </a:r>
              <a:endParaRPr lang="en-US" altLang="ko-KR" sz="1500" b="1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ko-KR" altLang="en-US" sz="1500" b="1" dirty="0" smtClean="0">
                  <a:solidFill>
                    <a:schemeClr val="tx2"/>
                  </a:solidFill>
                </a:rPr>
                <a:t>화장실</a:t>
              </a:r>
              <a:endParaRPr lang="ko-KR" altLang="en-US" sz="1500" b="1" dirty="0">
                <a:solidFill>
                  <a:schemeClr val="tx2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608190" y="5323274"/>
              <a:ext cx="1385888" cy="55399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ko-KR" altLang="en-US" sz="1500" b="1" dirty="0" smtClean="0">
                  <a:solidFill>
                    <a:schemeClr val="tx2"/>
                  </a:solidFill>
                </a:rPr>
                <a:t>엘리베이터</a:t>
              </a:r>
              <a:endParaRPr lang="ko-KR" altLang="en-US" sz="1500" b="1" dirty="0">
                <a:solidFill>
                  <a:schemeClr val="tx2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319713" y="5323274"/>
              <a:ext cx="1385888" cy="55399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ko-KR" altLang="en-US" sz="1500" b="1" dirty="0" smtClean="0">
                  <a:solidFill>
                    <a:schemeClr val="tx2"/>
                  </a:solidFill>
                </a:rPr>
                <a:t>안전손잡</a:t>
              </a:r>
              <a:r>
                <a:rPr lang="ko-KR" altLang="en-US" sz="1500" b="1" dirty="0">
                  <a:solidFill>
                    <a:schemeClr val="tx2"/>
                  </a:solidFill>
                </a:rPr>
                <a:t>이</a:t>
              </a:r>
            </a:p>
          </p:txBody>
        </p:sp>
        <p:cxnSp>
          <p:nvCxnSpPr>
            <p:cNvPr id="4" name="직선 연결선 3"/>
            <p:cNvCxnSpPr>
              <a:endCxn id="59" idx="1"/>
            </p:cNvCxnSpPr>
            <p:nvPr/>
          </p:nvCxnSpPr>
          <p:spPr>
            <a:xfrm>
              <a:off x="3037247" y="4365538"/>
              <a:ext cx="1552081" cy="75225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>
              <a:endCxn id="61" idx="6"/>
            </p:cNvCxnSpPr>
            <p:nvPr/>
          </p:nvCxnSpPr>
          <p:spPr>
            <a:xfrm>
              <a:off x="4628042" y="4365538"/>
              <a:ext cx="3420619" cy="7777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>
              <a:stCxn id="49" idx="2"/>
              <a:endCxn id="53" idx="7"/>
            </p:cNvCxnSpPr>
            <p:nvPr/>
          </p:nvCxnSpPr>
          <p:spPr>
            <a:xfrm flipH="1">
              <a:off x="3026702" y="4365538"/>
              <a:ext cx="3238428" cy="75225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>
              <a:endCxn id="60" idx="7"/>
            </p:cNvCxnSpPr>
            <p:nvPr/>
          </p:nvCxnSpPr>
          <p:spPr>
            <a:xfrm flipH="1">
              <a:off x="6326593" y="4365538"/>
              <a:ext cx="1686064" cy="75225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28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141312" y="908720"/>
            <a:ext cx="6552728" cy="170816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수지는 잠겨 있었던 장애인 화장실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오르막길이 많은 놀이공원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길가의 턱으로 인해 휠체어로 이동하는 것에 제약이 많았다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당황스러웠다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불편했다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울고 싶었다 등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오르막길에서 휠체어를 밀어주었다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장애인 전용 화장실을 같이 찾아주었다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현장체험학습 때 짝이 되겠다고 자원했다 등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755576" y="1001320"/>
            <a:ext cx="1169712" cy="1337617"/>
            <a:chOff x="1868267" y="2990621"/>
            <a:chExt cx="1169712" cy="133761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1"/>
              <a:ext cx="1133304" cy="1337617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49" y="3852252"/>
              <a:ext cx="673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0873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791984" y="2636912"/>
            <a:ext cx="1133304" cy="1337617"/>
            <a:chOff x="1904675" y="2990621"/>
            <a:chExt cx="1133304" cy="133761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7" name="직사각형 26"/>
            <p:cNvSpPr/>
            <p:nvPr/>
          </p:nvSpPr>
          <p:spPr>
            <a:xfrm>
              <a:off x="1904675" y="2990621"/>
              <a:ext cx="1133304" cy="1337617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51049" y="3881106"/>
              <a:ext cx="817722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49067" y="3002854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4" name="제목 1"/>
          <p:cNvSpPr txBox="1">
            <a:spLocks/>
          </p:cNvSpPr>
          <p:nvPr/>
        </p:nvSpPr>
        <p:spPr>
          <a:xfrm>
            <a:off x="2141312" y="2492896"/>
            <a:ext cx="6660232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2195736" y="2894125"/>
            <a:ext cx="6827578" cy="3384660"/>
            <a:chOff x="2195736" y="3212692"/>
            <a:chExt cx="6827578" cy="3384660"/>
          </a:xfrm>
        </p:grpSpPr>
        <p:grpSp>
          <p:nvGrpSpPr>
            <p:cNvPr id="2" name="그룹 1"/>
            <p:cNvGrpSpPr/>
            <p:nvPr/>
          </p:nvGrpSpPr>
          <p:grpSpPr>
            <a:xfrm>
              <a:off x="2195736" y="3212692"/>
              <a:ext cx="6827578" cy="3384660"/>
              <a:chOff x="611560" y="2420888"/>
              <a:chExt cx="8214554" cy="4072231"/>
            </a:xfrm>
          </p:grpSpPr>
          <p:sp>
            <p:nvSpPr>
              <p:cNvPr id="17" name="타원 16"/>
              <p:cNvSpPr/>
              <p:nvPr/>
            </p:nvSpPr>
            <p:spPr>
              <a:xfrm>
                <a:off x="4662613" y="4016971"/>
                <a:ext cx="72008" cy="7200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타원 17"/>
              <p:cNvSpPr/>
              <p:nvPr/>
            </p:nvSpPr>
            <p:spPr>
              <a:xfrm>
                <a:off x="6374136" y="4016971"/>
                <a:ext cx="72008" cy="7200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타원 22"/>
              <p:cNvSpPr/>
              <p:nvPr/>
            </p:nvSpPr>
            <p:spPr>
              <a:xfrm>
                <a:off x="1362722" y="4016971"/>
                <a:ext cx="72008" cy="7200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2976266" y="4016971"/>
                <a:ext cx="72008" cy="7200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/>
            </p:nvSpPr>
            <p:spPr>
              <a:xfrm>
                <a:off x="1362722" y="4714985"/>
                <a:ext cx="72008" cy="7200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0" name="_x216740424" descr="EMB000016542e7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782" y="2453432"/>
                <a:ext cx="1385888" cy="11191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_x216738664" descr="EMB000016542e8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9958" y="2442320"/>
                <a:ext cx="1444625" cy="1130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_x216740184" descr="EMB000016542e8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6142" y="2432795"/>
                <a:ext cx="1504951" cy="1139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_x216740584" descr="EMB000016542e8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4334" y="2432795"/>
                <a:ext cx="1471613" cy="1127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705782" y="4931009"/>
                <a:ext cx="1385888" cy="156211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Ins="54000" rtlCol="0" anchor="t" anchorCtr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050" b="1" dirty="0" smtClean="0">
                    <a:solidFill>
                      <a:schemeClr val="tx2"/>
                    </a:solidFill>
                  </a:rPr>
                  <a:t>계단으로 </a:t>
                </a:r>
                <a:endParaRPr lang="en-US" altLang="ko-KR" sz="1050" b="1" dirty="0" smtClean="0">
                  <a:solidFill>
                    <a:schemeClr val="tx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050" b="1" dirty="0" smtClean="0">
                    <a:solidFill>
                      <a:schemeClr val="tx2"/>
                    </a:solidFill>
                  </a:rPr>
                  <a:t>이동하기 힘든 휠체어가 </a:t>
                </a:r>
                <a:endParaRPr lang="en-US" altLang="ko-KR" sz="1050" b="1" dirty="0" smtClean="0">
                  <a:solidFill>
                    <a:schemeClr val="tx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050" b="1" dirty="0" smtClean="0">
                    <a:solidFill>
                      <a:schemeClr val="tx2"/>
                    </a:solidFill>
                  </a:rPr>
                  <a:t>이동하기 편해요</a:t>
                </a:r>
                <a:r>
                  <a:rPr lang="en-US" altLang="ko-KR" sz="1050" b="1" dirty="0" smtClean="0">
                    <a:solidFill>
                      <a:schemeClr val="tx2"/>
                    </a:solidFill>
                  </a:rPr>
                  <a:t>. </a:t>
                </a:r>
                <a:endParaRPr lang="ko-KR" altLang="en-US" sz="105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5" name="타원 34"/>
              <p:cNvSpPr/>
              <p:nvPr/>
            </p:nvSpPr>
            <p:spPr>
              <a:xfrm>
                <a:off x="2976266" y="4714985"/>
                <a:ext cx="72008" cy="7200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타원 35"/>
              <p:cNvSpPr/>
              <p:nvPr/>
            </p:nvSpPr>
            <p:spPr>
              <a:xfrm>
                <a:off x="4662613" y="4714985"/>
                <a:ext cx="72008" cy="7200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36"/>
              <p:cNvSpPr/>
              <p:nvPr/>
            </p:nvSpPr>
            <p:spPr>
              <a:xfrm>
                <a:off x="6374136" y="4714985"/>
                <a:ext cx="72008" cy="7200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11560" y="3572620"/>
                <a:ext cx="1575478" cy="296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장애인 전용 화장실</a:t>
                </a:r>
                <a:endParaRPr lang="ko-KR" altLang="en-US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224531" y="3572620"/>
                <a:ext cx="1575478" cy="296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안전 손잡이</a:t>
                </a:r>
                <a:endParaRPr lang="ko-KR" altLang="en-US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910878" y="3572620"/>
                <a:ext cx="1575478" cy="296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경사로</a:t>
                </a:r>
                <a:endParaRPr lang="ko-KR" altLang="en-US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611909" y="3572620"/>
                <a:ext cx="1575478" cy="296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엘리베이터</a:t>
                </a:r>
                <a:endParaRPr lang="ko-KR" altLang="en-US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89959" y="4931009"/>
                <a:ext cx="1444624" cy="156211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Ins="54000" rtlCol="0" anchor="t" anchorCtr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050" b="1" dirty="0" smtClean="0">
                    <a:solidFill>
                      <a:schemeClr val="tx2"/>
                    </a:solidFill>
                  </a:rPr>
                  <a:t>보행이 불안전한</a:t>
                </a:r>
                <a:endParaRPr lang="en-US" altLang="ko-KR" sz="1050" b="1" dirty="0" smtClean="0">
                  <a:solidFill>
                    <a:schemeClr val="tx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050" b="1" dirty="0" smtClean="0">
                    <a:solidFill>
                      <a:schemeClr val="tx2"/>
                    </a:solidFill>
                  </a:rPr>
                  <a:t>친구들이 </a:t>
                </a:r>
                <a:endParaRPr lang="en-US" altLang="ko-KR" sz="1050" b="1" dirty="0">
                  <a:solidFill>
                    <a:schemeClr val="tx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050" b="1" dirty="0" smtClean="0">
                    <a:solidFill>
                      <a:schemeClr val="tx2"/>
                    </a:solidFill>
                  </a:rPr>
                  <a:t>복도에서 </a:t>
                </a:r>
                <a:endParaRPr lang="en-US" altLang="ko-KR" sz="1050" b="1" dirty="0" smtClean="0">
                  <a:solidFill>
                    <a:schemeClr val="tx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050" b="1" dirty="0" smtClean="0">
                    <a:solidFill>
                      <a:schemeClr val="tx2"/>
                    </a:solidFill>
                  </a:rPr>
                  <a:t>안전하게 걸을 수 있어요</a:t>
                </a:r>
                <a:r>
                  <a:rPr lang="en-US" altLang="ko-KR" sz="1050" b="1" dirty="0" smtClean="0">
                    <a:solidFill>
                      <a:schemeClr val="tx2"/>
                    </a:solidFill>
                  </a:rPr>
                  <a:t>.</a:t>
                </a:r>
                <a:endParaRPr lang="ko-KR" altLang="en-US" sz="105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885815" y="4931009"/>
                <a:ext cx="1565278" cy="156211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Ins="54000" rtlCol="0" anchor="t" anchorCtr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050" b="1" dirty="0" smtClean="0">
                    <a:solidFill>
                      <a:schemeClr val="tx2"/>
                    </a:solidFill>
                  </a:rPr>
                  <a:t>휠체어나 보행에 </a:t>
                </a:r>
                <a:endParaRPr lang="en-US" altLang="ko-KR" sz="1050" b="1" dirty="0" smtClean="0">
                  <a:solidFill>
                    <a:schemeClr val="tx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050" b="1" dirty="0" smtClean="0">
                    <a:solidFill>
                      <a:schemeClr val="tx2"/>
                    </a:solidFill>
                  </a:rPr>
                  <a:t>어려움이 있는</a:t>
                </a:r>
                <a:endParaRPr lang="en-US" altLang="ko-KR" sz="1050" b="1" dirty="0" smtClean="0">
                  <a:solidFill>
                    <a:schemeClr val="tx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050" b="1" dirty="0" smtClean="0">
                    <a:solidFill>
                      <a:schemeClr val="tx2"/>
                    </a:solidFill>
                  </a:rPr>
                  <a:t>친구들이</a:t>
                </a:r>
                <a:endParaRPr lang="en-US" altLang="ko-KR" sz="1050" b="1" dirty="0" smtClean="0">
                  <a:solidFill>
                    <a:schemeClr val="tx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050" b="1" dirty="0" smtClean="0">
                    <a:solidFill>
                      <a:schemeClr val="tx2"/>
                    </a:solidFill>
                  </a:rPr>
                  <a:t>다른 층으로 </a:t>
                </a:r>
                <a:endParaRPr lang="en-US" altLang="ko-KR" sz="1050" b="1" dirty="0" smtClean="0">
                  <a:solidFill>
                    <a:schemeClr val="tx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050" b="1" dirty="0" smtClean="0">
                    <a:solidFill>
                      <a:schemeClr val="tx2"/>
                    </a:solidFill>
                  </a:rPr>
                  <a:t>이동하기 편리해요</a:t>
                </a:r>
                <a:r>
                  <a:rPr lang="en-US" altLang="ko-KR" sz="1050" b="1" dirty="0" smtClean="0">
                    <a:solidFill>
                      <a:schemeClr val="tx2"/>
                    </a:solidFill>
                  </a:rPr>
                  <a:t>. </a:t>
                </a:r>
                <a:endParaRPr lang="ko-KR" altLang="en-US" sz="105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674333" y="4931009"/>
                <a:ext cx="1471613" cy="156211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Ins="54000" rtlCol="0" anchor="t" anchorCtr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050" b="1" dirty="0" smtClean="0">
                    <a:solidFill>
                      <a:schemeClr val="tx2"/>
                    </a:solidFill>
                  </a:rPr>
                  <a:t>이동거리가 </a:t>
                </a:r>
                <a:endParaRPr lang="en-US" altLang="ko-KR" sz="1050" b="1" dirty="0" smtClean="0">
                  <a:solidFill>
                    <a:schemeClr val="tx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050" b="1" dirty="0" smtClean="0">
                    <a:solidFill>
                      <a:schemeClr val="tx2"/>
                    </a:solidFill>
                  </a:rPr>
                  <a:t>짧도록</a:t>
                </a:r>
                <a:r>
                  <a:rPr lang="en-US" altLang="ko-KR" sz="1050" b="1" dirty="0">
                    <a:solidFill>
                      <a:schemeClr val="tx2"/>
                    </a:solidFill>
                  </a:rPr>
                  <a:t> </a:t>
                </a:r>
                <a:r>
                  <a:rPr lang="ko-KR" altLang="en-US" sz="1050" b="1" dirty="0" smtClean="0">
                    <a:solidFill>
                      <a:schemeClr val="tx2"/>
                    </a:solidFill>
                  </a:rPr>
                  <a:t>건물의 </a:t>
                </a:r>
                <a:endParaRPr lang="en-US" altLang="ko-KR" sz="1050" b="1" dirty="0" smtClean="0">
                  <a:solidFill>
                    <a:schemeClr val="tx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050" b="1" dirty="0" smtClean="0">
                    <a:solidFill>
                      <a:schemeClr val="tx2"/>
                    </a:solidFill>
                  </a:rPr>
                  <a:t>입구와</a:t>
                </a:r>
                <a:r>
                  <a:rPr lang="en-US" altLang="ko-KR" sz="1050" b="1" dirty="0">
                    <a:solidFill>
                      <a:schemeClr val="tx2"/>
                    </a:solidFill>
                  </a:rPr>
                  <a:t> </a:t>
                </a:r>
                <a:r>
                  <a:rPr lang="ko-KR" altLang="en-US" sz="1050" b="1" dirty="0" smtClean="0">
                    <a:solidFill>
                      <a:schemeClr val="tx2"/>
                    </a:solidFill>
                  </a:rPr>
                  <a:t>가깝게 </a:t>
                </a:r>
                <a:endParaRPr lang="en-US" altLang="ko-KR" sz="1050" b="1" dirty="0" smtClean="0">
                  <a:solidFill>
                    <a:schemeClr val="tx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050" b="1" dirty="0" smtClean="0">
                    <a:solidFill>
                      <a:schemeClr val="tx2"/>
                    </a:solidFill>
                  </a:rPr>
                  <a:t>위치해 있어요</a:t>
                </a:r>
                <a:r>
                  <a:rPr lang="en-US" altLang="ko-KR" sz="1050" b="1" dirty="0" smtClean="0">
                    <a:solidFill>
                      <a:schemeClr val="tx2"/>
                    </a:solidFill>
                  </a:rPr>
                  <a:t>. </a:t>
                </a:r>
                <a:endParaRPr lang="ko-KR" altLang="en-US" sz="1050" b="1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45" name="_x216741464" descr="EMB000016542e8e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0312" y="2420888"/>
                <a:ext cx="1336675" cy="11509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7250636" y="3572620"/>
                <a:ext cx="1575478" cy="296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장애인 전용 주차장</a:t>
                </a:r>
                <a:endParaRPr lang="ko-KR" altLang="en-US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7" name="타원 46"/>
              <p:cNvSpPr/>
              <p:nvPr/>
            </p:nvSpPr>
            <p:spPr>
              <a:xfrm>
                <a:off x="7989931" y="4016971"/>
                <a:ext cx="72008" cy="7200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타원 47"/>
              <p:cNvSpPr/>
              <p:nvPr/>
            </p:nvSpPr>
            <p:spPr>
              <a:xfrm>
                <a:off x="7989931" y="4714985"/>
                <a:ext cx="72008" cy="7200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370038" y="4931009"/>
                <a:ext cx="1336675" cy="156211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Ins="54000" rtlCol="0" anchor="t" anchorCtr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050" b="1" dirty="0" smtClean="0">
                    <a:solidFill>
                      <a:schemeClr val="tx2"/>
                    </a:solidFill>
                  </a:rPr>
                  <a:t>손잡이를 설치해서 화장실을 편리하게</a:t>
                </a:r>
                <a:r>
                  <a:rPr lang="en-US" altLang="ko-KR" sz="1050" b="1" dirty="0">
                    <a:solidFill>
                      <a:schemeClr val="tx2"/>
                    </a:solidFill>
                  </a:rPr>
                  <a:t> </a:t>
                </a:r>
                <a:r>
                  <a:rPr lang="ko-KR" altLang="en-US" sz="1050" b="1" dirty="0" smtClean="0">
                    <a:solidFill>
                      <a:schemeClr val="tx2"/>
                    </a:solidFill>
                  </a:rPr>
                  <a:t>이용할 수 있도록 </a:t>
                </a:r>
                <a:endParaRPr lang="en-US" altLang="ko-KR" sz="1050" b="1" dirty="0" smtClean="0">
                  <a:solidFill>
                    <a:schemeClr val="tx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050" b="1" dirty="0" smtClean="0">
                    <a:solidFill>
                      <a:schemeClr val="tx2"/>
                    </a:solidFill>
                  </a:rPr>
                  <a:t>해요</a:t>
                </a:r>
                <a:r>
                  <a:rPr lang="en-US" altLang="ko-KR" sz="1050" b="1" dirty="0" smtClean="0">
                    <a:solidFill>
                      <a:schemeClr val="tx2"/>
                    </a:solidFill>
                  </a:rPr>
                  <a:t>.</a:t>
                </a:r>
                <a:endParaRPr lang="ko-KR" altLang="en-US" sz="1050" b="1" dirty="0">
                  <a:solidFill>
                    <a:schemeClr val="tx2"/>
                  </a:solidFill>
                </a:endParaRPr>
              </a:p>
            </p:txBody>
          </p:sp>
        </p:grpSp>
        <p:cxnSp>
          <p:nvCxnSpPr>
            <p:cNvPr id="4" name="직선 연결선 3"/>
            <p:cNvCxnSpPr>
              <a:stCxn id="23" idx="6"/>
              <a:endCxn id="48" idx="1"/>
            </p:cNvCxnSpPr>
            <p:nvPr/>
          </p:nvCxnSpPr>
          <p:spPr>
            <a:xfrm>
              <a:off x="2879919" y="4569211"/>
              <a:ext cx="5457161" cy="55899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 flipH="1">
              <a:off x="4180574" y="4573004"/>
              <a:ext cx="4802" cy="55520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>
              <a:endCxn id="25" idx="7"/>
            </p:cNvCxnSpPr>
            <p:nvPr/>
          </p:nvCxnSpPr>
          <p:spPr>
            <a:xfrm flipH="1">
              <a:off x="2871154" y="4573004"/>
              <a:ext cx="2710932" cy="55520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>
              <a:endCxn id="36" idx="7"/>
            </p:cNvCxnSpPr>
            <p:nvPr/>
          </p:nvCxnSpPr>
          <p:spPr>
            <a:xfrm flipH="1">
              <a:off x="5613879" y="4573004"/>
              <a:ext cx="1409529" cy="55520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>
              <a:endCxn id="37" idx="0"/>
            </p:cNvCxnSpPr>
            <p:nvPr/>
          </p:nvCxnSpPr>
          <p:spPr>
            <a:xfrm flipH="1">
              <a:off x="7015262" y="4573004"/>
              <a:ext cx="1323687" cy="54644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제목 1"/>
          <p:cNvSpPr txBox="1">
            <a:spLocks/>
          </p:cNvSpPr>
          <p:nvPr/>
        </p:nvSpPr>
        <p:spPr>
          <a:xfrm>
            <a:off x="2141312" y="6381328"/>
            <a:ext cx="6660232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경사로나 승강기를 설치한다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25389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4" grpId="0" uiExpand="1" build="p"/>
      <p:bldP spid="5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483768" y="1434549"/>
            <a:ext cx="6120680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US" altLang="ko-KR" sz="1400" b="1" dirty="0" smtClean="0">
                <a:solidFill>
                  <a:schemeClr val="tx2"/>
                </a:solidFill>
              </a:rPr>
              <a:t>1),  2),  5),  6),  7)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098032" y="1511164"/>
            <a:ext cx="1169712" cy="1337617"/>
            <a:chOff x="1868267" y="2990621"/>
            <a:chExt cx="1169712" cy="133761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1"/>
              <a:ext cx="1133304" cy="1337617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49" y="3852252"/>
              <a:ext cx="673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0873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9" name="제목 1"/>
          <p:cNvSpPr txBox="1">
            <a:spLocks/>
          </p:cNvSpPr>
          <p:nvPr/>
        </p:nvSpPr>
        <p:spPr>
          <a:xfrm>
            <a:off x="2808040" y="1866040"/>
            <a:ext cx="4370090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※ 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휠체어로 이동하는 친구들을 도울 때에는 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99331" y="2071431"/>
            <a:ext cx="5633109" cy="978729"/>
          </a:xfrm>
          <a:prstGeom prst="rect">
            <a:avLst/>
          </a:prstGeom>
        </p:spPr>
        <p:txBody>
          <a:bodyPr wrap="square" rIns="36000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먼저 도움이 필요한지 물어본다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.  </a:t>
            </a:r>
          </a:p>
          <a:p>
            <a:pPr marL="228600" indent="-228600" algn="l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휠체어를 밀어줄 때에는 걷는 속도에 맞추어 너무 빠르게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(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세게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) 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밀지 않는다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</a:p>
          <a:p>
            <a:pPr marL="228600" indent="-228600" algn="l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휠체어로 경사로를 이용할 때에는 주위에 있는 어른들의 도움을 받거나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, </a:t>
            </a:r>
            <a:b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</a:b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도움을 요청할 어른이 없을 때에는 휠체어를 뒤로 돌려서 천천히 내려온다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.   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2808040" y="3018168"/>
            <a:ext cx="4067940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※ 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혼자 걷는 것이 불편한 친구를 도울 때에는 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999331" y="3225520"/>
            <a:ext cx="4715904" cy="535531"/>
          </a:xfrm>
          <a:prstGeom prst="rect">
            <a:avLst/>
          </a:prstGeom>
        </p:spPr>
        <p:txBody>
          <a:bodyPr wrap="square" rIns="36000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먼저 도움이 필요한지 물어본다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.  </a:t>
            </a:r>
          </a:p>
          <a:p>
            <a:pPr marL="228600" indent="-228600" algn="l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한쪽 팔을 살짝 잡고 친구의 보행에 맞추어 걷는다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2808039" y="3810256"/>
            <a:ext cx="4805712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※ 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휠체어와 혼자 걷는 것이 불편한 친구들이 복도에 있을 때에는 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  <a:p>
            <a:pPr algn="l">
              <a:lnSpc>
                <a:spcPct val="120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    뛰어다니지 않고 부딪히지 않도록 주의한다</a:t>
            </a: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2483768" y="4437112"/>
            <a:ext cx="6120680" cy="69705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학교와 동네에 있는 편의 시설을 찾아보고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필요성에 대해 자유롭게 이야기 한다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6246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9" grpId="0" build="p"/>
      <p:bldP spid="10" grpId="0" build="p"/>
      <p:bldP spid="11" grpId="0" build="p"/>
      <p:bldP spid="13" grpId="0" build="p"/>
      <p:bldP spid="14" grpId="0" build="p"/>
      <p:bldP spid="1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032877" y="1196752"/>
            <a:ext cx="6120680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593976" y="1273367"/>
            <a:ext cx="1169712" cy="1337617"/>
            <a:chOff x="1868267" y="2990621"/>
            <a:chExt cx="1169712" cy="133761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1"/>
              <a:ext cx="1133304" cy="1337617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49" y="3852252"/>
              <a:ext cx="673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0873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7" name="제목 1"/>
          <p:cNvSpPr txBox="1">
            <a:spLocks/>
          </p:cNvSpPr>
          <p:nvPr/>
        </p:nvSpPr>
        <p:spPr>
          <a:xfrm>
            <a:off x="2032877" y="5567467"/>
            <a:ext cx="6120680" cy="69705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우리가 평상시 이용하는 계단이 이동에 어려움이 있는 사람에게는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에베레스트 산처럼 거대한 걸림돌이 될 수 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064902" y="1698701"/>
            <a:ext cx="6827578" cy="3384660"/>
            <a:chOff x="2064902" y="1698701"/>
            <a:chExt cx="6827578" cy="3384660"/>
          </a:xfrm>
        </p:grpSpPr>
        <p:pic>
          <p:nvPicPr>
            <p:cNvPr id="42" name="_x239954968" descr="EMB00000b8c69c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2857" y="1719662"/>
              <a:ext cx="1257583" cy="939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4" name="그룹 73"/>
            <p:cNvGrpSpPr/>
            <p:nvPr/>
          </p:nvGrpSpPr>
          <p:grpSpPr>
            <a:xfrm>
              <a:off x="2064902" y="1698701"/>
              <a:ext cx="6827578" cy="3384660"/>
              <a:chOff x="2195736" y="3212692"/>
              <a:chExt cx="6827578" cy="3384660"/>
            </a:xfrm>
          </p:grpSpPr>
          <p:grpSp>
            <p:nvGrpSpPr>
              <p:cNvPr id="75" name="그룹 74"/>
              <p:cNvGrpSpPr/>
              <p:nvPr/>
            </p:nvGrpSpPr>
            <p:grpSpPr>
              <a:xfrm>
                <a:off x="2195736" y="3212692"/>
                <a:ext cx="6827578" cy="3384660"/>
                <a:chOff x="611560" y="2420888"/>
                <a:chExt cx="8214554" cy="4072231"/>
              </a:xfrm>
            </p:grpSpPr>
            <p:sp>
              <p:nvSpPr>
                <p:cNvPr id="81" name="타원 80"/>
                <p:cNvSpPr/>
                <p:nvPr/>
              </p:nvSpPr>
              <p:spPr>
                <a:xfrm>
                  <a:off x="4662613" y="4016971"/>
                  <a:ext cx="72008" cy="7200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2" name="타원 81"/>
                <p:cNvSpPr/>
                <p:nvPr/>
              </p:nvSpPr>
              <p:spPr>
                <a:xfrm>
                  <a:off x="6374136" y="4016971"/>
                  <a:ext cx="72008" cy="7200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3" name="타원 82"/>
                <p:cNvSpPr/>
                <p:nvPr/>
              </p:nvSpPr>
              <p:spPr>
                <a:xfrm>
                  <a:off x="1362722" y="4016971"/>
                  <a:ext cx="72008" cy="7200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4" name="타원 83"/>
                <p:cNvSpPr/>
                <p:nvPr/>
              </p:nvSpPr>
              <p:spPr>
                <a:xfrm>
                  <a:off x="2976266" y="4016971"/>
                  <a:ext cx="72008" cy="7200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" name="타원 84"/>
                <p:cNvSpPr/>
                <p:nvPr/>
              </p:nvSpPr>
              <p:spPr>
                <a:xfrm>
                  <a:off x="1362722" y="4714985"/>
                  <a:ext cx="72008" cy="7200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86" name="_x216740424" descr="EMB000016542e7e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5782" y="2453432"/>
                  <a:ext cx="1385888" cy="11191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7" name="_x216738664" descr="EMB000016542e81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9958" y="2442320"/>
                  <a:ext cx="1444625" cy="11303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8" name="_x216740184" descr="EMB000016542e84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46142" y="2432795"/>
                  <a:ext cx="1504951" cy="11398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0" name="TextBox 89"/>
                <p:cNvSpPr txBox="1"/>
                <p:nvPr/>
              </p:nvSpPr>
              <p:spPr>
                <a:xfrm>
                  <a:off x="705782" y="4931009"/>
                  <a:ext cx="1385888" cy="156211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square" rIns="54000" rtlCol="0" anchor="t" anchorCtr="0">
                  <a:no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tx2"/>
                      </a:solidFill>
                    </a:rPr>
                    <a:t>계단으로 </a:t>
                  </a:r>
                  <a:endParaRPr lang="en-US" altLang="ko-KR" sz="1050" b="1" dirty="0" smtClean="0">
                    <a:solidFill>
                      <a:schemeClr val="tx2"/>
                    </a:solidFill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tx2"/>
                      </a:solidFill>
                    </a:rPr>
                    <a:t>이동하기 힘든 휠체어가 </a:t>
                  </a:r>
                  <a:endParaRPr lang="en-US" altLang="ko-KR" sz="1050" b="1" dirty="0" smtClean="0">
                    <a:solidFill>
                      <a:schemeClr val="tx2"/>
                    </a:solidFill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tx2"/>
                      </a:solidFill>
                    </a:rPr>
                    <a:t>이동하기 편해요</a:t>
                  </a:r>
                  <a:r>
                    <a:rPr lang="en-US" altLang="ko-KR" sz="1050" b="1" dirty="0" smtClean="0">
                      <a:solidFill>
                        <a:schemeClr val="tx2"/>
                      </a:solidFill>
                    </a:rPr>
                    <a:t>. </a:t>
                  </a:r>
                  <a:endParaRPr lang="ko-KR" altLang="en-US" sz="105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91" name="타원 90"/>
                <p:cNvSpPr/>
                <p:nvPr/>
              </p:nvSpPr>
              <p:spPr>
                <a:xfrm>
                  <a:off x="2976266" y="4714985"/>
                  <a:ext cx="72008" cy="7200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2" name="타원 91"/>
                <p:cNvSpPr/>
                <p:nvPr/>
              </p:nvSpPr>
              <p:spPr>
                <a:xfrm>
                  <a:off x="4662613" y="4714985"/>
                  <a:ext cx="72008" cy="7200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3" name="타원 92"/>
                <p:cNvSpPr/>
                <p:nvPr/>
              </p:nvSpPr>
              <p:spPr>
                <a:xfrm>
                  <a:off x="6374136" y="4714985"/>
                  <a:ext cx="72008" cy="7200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611560" y="3572620"/>
                  <a:ext cx="1575478" cy="2962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000" b="1" dirty="0" smtClean="0">
                      <a:solidFill>
                        <a:schemeClr val="bg1">
                          <a:lumMod val="65000"/>
                        </a:schemeClr>
                      </a:solidFill>
                    </a:rPr>
                    <a:t>장애인 전용 화장실</a:t>
                  </a:r>
                  <a:endParaRPr lang="ko-KR" altLang="en-US" sz="1000" b="1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2224531" y="3572620"/>
                  <a:ext cx="1575478" cy="2962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000" b="1" dirty="0" smtClean="0">
                      <a:solidFill>
                        <a:schemeClr val="bg1">
                          <a:lumMod val="65000"/>
                        </a:schemeClr>
                      </a:solidFill>
                    </a:rPr>
                    <a:t>안전 손잡이</a:t>
                  </a:r>
                  <a:endParaRPr lang="ko-KR" altLang="en-US" sz="1000" b="1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3910878" y="3572620"/>
                  <a:ext cx="1575478" cy="2962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000" b="1" dirty="0" smtClean="0">
                      <a:solidFill>
                        <a:schemeClr val="bg1">
                          <a:lumMod val="65000"/>
                        </a:schemeClr>
                      </a:solidFill>
                    </a:rPr>
                    <a:t>경사로</a:t>
                  </a:r>
                  <a:endParaRPr lang="ko-KR" altLang="en-US" sz="1000" b="1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5611909" y="3572620"/>
                  <a:ext cx="1575478" cy="2962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000" b="1" dirty="0" smtClean="0">
                      <a:solidFill>
                        <a:schemeClr val="bg1">
                          <a:lumMod val="65000"/>
                        </a:schemeClr>
                      </a:solidFill>
                    </a:rPr>
                    <a:t>엘리베이터</a:t>
                  </a:r>
                  <a:endParaRPr lang="ko-KR" altLang="en-US" sz="1000" b="1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2289959" y="4931009"/>
                  <a:ext cx="1444624" cy="156211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square" rIns="54000" rtlCol="0" anchor="t" anchorCtr="0">
                  <a:no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tx2"/>
                      </a:solidFill>
                    </a:rPr>
                    <a:t>보행이 불안전한</a:t>
                  </a:r>
                  <a:endParaRPr lang="en-US" altLang="ko-KR" sz="1050" b="1" dirty="0" smtClean="0">
                    <a:solidFill>
                      <a:schemeClr val="tx2"/>
                    </a:solidFill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tx2"/>
                      </a:solidFill>
                    </a:rPr>
                    <a:t>친구들이 </a:t>
                  </a:r>
                  <a:endParaRPr lang="en-US" altLang="ko-KR" sz="1050" b="1" dirty="0">
                    <a:solidFill>
                      <a:schemeClr val="tx2"/>
                    </a:solidFill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tx2"/>
                      </a:solidFill>
                    </a:rPr>
                    <a:t>복도에서 </a:t>
                  </a:r>
                  <a:endParaRPr lang="en-US" altLang="ko-KR" sz="1050" b="1" dirty="0" smtClean="0">
                    <a:solidFill>
                      <a:schemeClr val="tx2"/>
                    </a:solidFill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tx2"/>
                      </a:solidFill>
                    </a:rPr>
                    <a:t>안전하게 걸을 수 있어요</a:t>
                  </a:r>
                  <a:r>
                    <a:rPr lang="en-US" altLang="ko-KR" sz="1050" b="1" dirty="0" smtClean="0">
                      <a:solidFill>
                        <a:schemeClr val="tx2"/>
                      </a:solidFill>
                    </a:rPr>
                    <a:t>.</a:t>
                  </a:r>
                  <a:endParaRPr lang="ko-KR" altLang="en-US" sz="105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3885815" y="4931009"/>
                  <a:ext cx="1565278" cy="156211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square" rIns="54000" rtlCol="0" anchor="t" anchorCtr="0">
                  <a:no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tx2"/>
                      </a:solidFill>
                    </a:rPr>
                    <a:t>휠체어를 </a:t>
                  </a:r>
                  <a:endParaRPr lang="en-US" altLang="ko-KR" sz="1050" b="1" dirty="0" smtClean="0">
                    <a:solidFill>
                      <a:schemeClr val="tx2"/>
                    </a:solidFill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tx2"/>
                      </a:solidFill>
                    </a:rPr>
                    <a:t>탄 채로 승차할 수 있어요</a:t>
                  </a:r>
                  <a:r>
                    <a:rPr lang="en-US" altLang="ko-KR" sz="1050" b="1" dirty="0" smtClean="0">
                      <a:solidFill>
                        <a:schemeClr val="tx2"/>
                      </a:solidFill>
                    </a:rPr>
                    <a:t>. </a:t>
                  </a:r>
                  <a:endParaRPr lang="ko-KR" altLang="en-US" sz="105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5674333" y="4931009"/>
                  <a:ext cx="1471613" cy="156211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square" rIns="54000" rtlCol="0" anchor="t" anchorCtr="0">
                  <a:no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tx2"/>
                      </a:solidFill>
                    </a:rPr>
                    <a:t>이동거리가 </a:t>
                  </a:r>
                  <a:endParaRPr lang="en-US" altLang="ko-KR" sz="1050" b="1" dirty="0" smtClean="0">
                    <a:solidFill>
                      <a:schemeClr val="tx2"/>
                    </a:solidFill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tx2"/>
                      </a:solidFill>
                    </a:rPr>
                    <a:t>짧도록</a:t>
                  </a:r>
                  <a:r>
                    <a:rPr lang="en-US" altLang="ko-KR" sz="1050" b="1" dirty="0">
                      <a:solidFill>
                        <a:schemeClr val="tx2"/>
                      </a:solidFill>
                    </a:rPr>
                    <a:t> </a:t>
                  </a:r>
                  <a:r>
                    <a:rPr lang="ko-KR" altLang="en-US" sz="1050" b="1" dirty="0" smtClean="0">
                      <a:solidFill>
                        <a:schemeClr val="tx2"/>
                      </a:solidFill>
                    </a:rPr>
                    <a:t>건물의 </a:t>
                  </a:r>
                  <a:endParaRPr lang="en-US" altLang="ko-KR" sz="1050" b="1" dirty="0" smtClean="0">
                    <a:solidFill>
                      <a:schemeClr val="tx2"/>
                    </a:solidFill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tx2"/>
                      </a:solidFill>
                    </a:rPr>
                    <a:t>입구와</a:t>
                  </a:r>
                  <a:r>
                    <a:rPr lang="en-US" altLang="ko-KR" sz="1050" b="1" dirty="0">
                      <a:solidFill>
                        <a:schemeClr val="tx2"/>
                      </a:solidFill>
                    </a:rPr>
                    <a:t> </a:t>
                  </a:r>
                  <a:r>
                    <a:rPr lang="ko-KR" altLang="en-US" sz="1050" b="1" dirty="0" smtClean="0">
                      <a:solidFill>
                        <a:schemeClr val="tx2"/>
                      </a:solidFill>
                    </a:rPr>
                    <a:t>가깝게 </a:t>
                  </a:r>
                  <a:endParaRPr lang="en-US" altLang="ko-KR" sz="1050" b="1" dirty="0" smtClean="0">
                    <a:solidFill>
                      <a:schemeClr val="tx2"/>
                    </a:solidFill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tx2"/>
                      </a:solidFill>
                    </a:rPr>
                    <a:t>위치해 있어요</a:t>
                  </a:r>
                  <a:r>
                    <a:rPr lang="en-US" altLang="ko-KR" sz="1050" b="1" dirty="0" smtClean="0">
                      <a:solidFill>
                        <a:schemeClr val="tx2"/>
                      </a:solidFill>
                    </a:rPr>
                    <a:t>. </a:t>
                  </a:r>
                  <a:endParaRPr lang="ko-KR" altLang="en-US" sz="1050" b="1" dirty="0">
                    <a:solidFill>
                      <a:schemeClr val="tx2"/>
                    </a:solidFill>
                  </a:endParaRPr>
                </a:p>
              </p:txBody>
            </p:sp>
            <p:pic>
              <p:nvPicPr>
                <p:cNvPr id="101" name="_x216741464" descr="EMB000016542e8e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80312" y="2420888"/>
                  <a:ext cx="1336675" cy="11509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2" name="TextBox 101"/>
                <p:cNvSpPr txBox="1"/>
                <p:nvPr/>
              </p:nvSpPr>
              <p:spPr>
                <a:xfrm>
                  <a:off x="7250636" y="3572620"/>
                  <a:ext cx="1575478" cy="2962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000" b="1" dirty="0" smtClean="0">
                      <a:solidFill>
                        <a:schemeClr val="bg1">
                          <a:lumMod val="65000"/>
                        </a:schemeClr>
                      </a:solidFill>
                    </a:rPr>
                    <a:t>장애인 전용 주차장</a:t>
                  </a:r>
                  <a:endParaRPr lang="ko-KR" altLang="en-US" sz="1000" b="1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103" name="타원 102"/>
                <p:cNvSpPr/>
                <p:nvPr/>
              </p:nvSpPr>
              <p:spPr>
                <a:xfrm>
                  <a:off x="7989931" y="4016971"/>
                  <a:ext cx="72008" cy="7200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4" name="타원 103"/>
                <p:cNvSpPr/>
                <p:nvPr/>
              </p:nvSpPr>
              <p:spPr>
                <a:xfrm>
                  <a:off x="7989931" y="4714985"/>
                  <a:ext cx="72008" cy="7200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7370038" y="4931009"/>
                  <a:ext cx="1336675" cy="156211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square" rIns="54000" rtlCol="0" anchor="t" anchorCtr="0">
                  <a:no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tx2"/>
                      </a:solidFill>
                    </a:rPr>
                    <a:t>손잡이를 설치해서 화장실을 편리하게</a:t>
                  </a:r>
                  <a:r>
                    <a:rPr lang="en-US" altLang="ko-KR" sz="1050" b="1" dirty="0">
                      <a:solidFill>
                        <a:schemeClr val="tx2"/>
                      </a:solidFill>
                    </a:rPr>
                    <a:t> </a:t>
                  </a:r>
                  <a:r>
                    <a:rPr lang="ko-KR" altLang="en-US" sz="1050" b="1" dirty="0" smtClean="0">
                      <a:solidFill>
                        <a:schemeClr val="tx2"/>
                      </a:solidFill>
                    </a:rPr>
                    <a:t>이용할 수 있도록 </a:t>
                  </a:r>
                  <a:endParaRPr lang="en-US" altLang="ko-KR" sz="1050" b="1" dirty="0" smtClean="0">
                    <a:solidFill>
                      <a:schemeClr val="tx2"/>
                    </a:solidFill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tx2"/>
                      </a:solidFill>
                    </a:rPr>
                    <a:t>해요</a:t>
                  </a:r>
                  <a:r>
                    <a:rPr lang="en-US" altLang="ko-KR" sz="1050" b="1" dirty="0" smtClean="0">
                      <a:solidFill>
                        <a:schemeClr val="tx2"/>
                      </a:solidFill>
                    </a:rPr>
                    <a:t>.</a:t>
                  </a:r>
                  <a:endParaRPr lang="ko-KR" altLang="en-US" sz="1050" b="1" dirty="0">
                    <a:solidFill>
                      <a:schemeClr val="tx2"/>
                    </a:solidFill>
                  </a:endParaRPr>
                </a:p>
              </p:txBody>
            </p:sp>
          </p:grpSp>
          <p:cxnSp>
            <p:nvCxnSpPr>
              <p:cNvPr id="76" name="직선 연결선 75"/>
              <p:cNvCxnSpPr>
                <a:stCxn id="83" idx="6"/>
                <a:endCxn id="104" idx="1"/>
              </p:cNvCxnSpPr>
              <p:nvPr/>
            </p:nvCxnSpPr>
            <p:spPr>
              <a:xfrm>
                <a:off x="2879919" y="4569211"/>
                <a:ext cx="5457161" cy="558999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직선 연결선 76"/>
              <p:cNvCxnSpPr/>
              <p:nvPr/>
            </p:nvCxnSpPr>
            <p:spPr>
              <a:xfrm flipH="1">
                <a:off x="4180574" y="4573004"/>
                <a:ext cx="4802" cy="55520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직선 연결선 77"/>
              <p:cNvCxnSpPr>
                <a:endCxn id="85" idx="7"/>
              </p:cNvCxnSpPr>
              <p:nvPr/>
            </p:nvCxnSpPr>
            <p:spPr>
              <a:xfrm flipH="1">
                <a:off x="2871154" y="4573004"/>
                <a:ext cx="2710932" cy="55520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직선 연결선 78"/>
              <p:cNvCxnSpPr>
                <a:endCxn id="92" idx="7"/>
              </p:cNvCxnSpPr>
              <p:nvPr/>
            </p:nvCxnSpPr>
            <p:spPr>
              <a:xfrm flipH="1">
                <a:off x="5613879" y="4573004"/>
                <a:ext cx="1409529" cy="55520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직선 연결선 79"/>
              <p:cNvCxnSpPr>
                <a:endCxn id="93" idx="0"/>
              </p:cNvCxnSpPr>
              <p:nvPr/>
            </p:nvCxnSpPr>
            <p:spPr>
              <a:xfrm flipH="1">
                <a:off x="7015262" y="4573004"/>
                <a:ext cx="1323687" cy="546441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3366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1659089" cy="175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2123728" y="2068065"/>
            <a:ext cx="1944217" cy="253178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ko-KR" altLang="en-US" sz="1800" b="1" dirty="0" smtClean="0"/>
              <a:t>기획</a:t>
            </a:r>
            <a:endParaRPr lang="en-US" altLang="ko-KR" sz="1800" b="1" dirty="0" smtClean="0"/>
          </a:p>
          <a:p>
            <a:pPr algn="r">
              <a:lnSpc>
                <a:spcPct val="150000"/>
              </a:lnSpc>
            </a:pPr>
            <a:r>
              <a:rPr lang="ko-KR" altLang="en-US" sz="1800" b="1" dirty="0" err="1" smtClean="0"/>
              <a:t>활동지</a:t>
            </a:r>
            <a:r>
              <a:rPr lang="ko-KR" altLang="en-US" sz="1800" b="1" dirty="0" smtClean="0"/>
              <a:t> 개발</a:t>
            </a:r>
            <a:endParaRPr lang="en-US" altLang="ko-KR" sz="1800" b="1" dirty="0" smtClean="0"/>
          </a:p>
          <a:p>
            <a:pPr algn="r">
              <a:lnSpc>
                <a:spcPct val="150000"/>
              </a:lnSpc>
            </a:pPr>
            <a:endParaRPr lang="en-US" altLang="ko-KR" sz="1800" b="1" dirty="0"/>
          </a:p>
          <a:p>
            <a:pPr algn="r">
              <a:lnSpc>
                <a:spcPct val="150000"/>
              </a:lnSpc>
            </a:pPr>
            <a:endParaRPr lang="en-US" altLang="ko-KR" sz="1800" b="1" dirty="0" smtClean="0"/>
          </a:p>
          <a:p>
            <a:pPr algn="r">
              <a:lnSpc>
                <a:spcPct val="150000"/>
              </a:lnSpc>
            </a:pPr>
            <a:endParaRPr lang="en-US" altLang="ko-KR" sz="1800" b="1" dirty="0"/>
          </a:p>
          <a:p>
            <a:pPr algn="r">
              <a:lnSpc>
                <a:spcPct val="150000"/>
              </a:lnSpc>
            </a:pPr>
            <a:r>
              <a:rPr lang="ko-KR" altLang="en-US" sz="1800" b="1" dirty="0" err="1" smtClean="0"/>
              <a:t>활동지</a:t>
            </a:r>
            <a:r>
              <a:rPr lang="ko-KR" altLang="en-US" sz="1800" b="1" dirty="0" smtClean="0"/>
              <a:t> 디자인</a:t>
            </a:r>
            <a:endParaRPr lang="ko-KR" altLang="en-US" sz="1800" b="1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355977" y="2060848"/>
            <a:ext cx="3816423" cy="253178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800" dirty="0" smtClean="0"/>
              <a:t>(</a:t>
            </a:r>
            <a:r>
              <a:rPr lang="ko-KR" altLang="en-US" sz="1800" dirty="0" smtClean="0"/>
              <a:t>재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파라다이스 복지재단</a:t>
            </a:r>
            <a:endParaRPr lang="en-US" altLang="ko-KR" sz="1800" dirty="0" smtClean="0"/>
          </a:p>
          <a:p>
            <a:pPr algn="l">
              <a:lnSpc>
                <a:spcPct val="150000"/>
              </a:lnSpc>
            </a:pPr>
            <a:r>
              <a:rPr lang="ko-KR" altLang="en-US" sz="1800" dirty="0" err="1" smtClean="0"/>
              <a:t>이미섭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서울정문학교 교사</a:t>
            </a:r>
            <a:r>
              <a:rPr lang="en-US" altLang="ko-KR" sz="1800" dirty="0" smtClean="0"/>
              <a:t>)</a:t>
            </a:r>
          </a:p>
          <a:p>
            <a:pPr algn="l">
              <a:lnSpc>
                <a:spcPct val="150000"/>
              </a:lnSpc>
            </a:pPr>
            <a:r>
              <a:rPr lang="ko-KR" altLang="en-US" sz="1800" dirty="0" smtClean="0"/>
              <a:t>강미경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서울정진학교 교사</a:t>
            </a:r>
            <a:r>
              <a:rPr lang="en-US" altLang="ko-KR" sz="1800" dirty="0" smtClean="0"/>
              <a:t>)</a:t>
            </a:r>
          </a:p>
          <a:p>
            <a:pPr algn="l">
              <a:lnSpc>
                <a:spcPct val="150000"/>
              </a:lnSpc>
            </a:pPr>
            <a:r>
              <a:rPr lang="ko-KR" altLang="en-US" sz="1800" dirty="0" smtClean="0"/>
              <a:t>변정윤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서울은천초등학교</a:t>
            </a:r>
            <a:r>
              <a:rPr lang="ko-KR" altLang="en-US" sz="1800" dirty="0" smtClean="0"/>
              <a:t> 교사</a:t>
            </a:r>
            <a:r>
              <a:rPr lang="en-US" altLang="ko-KR" sz="1800" dirty="0" smtClean="0"/>
              <a:t>)</a:t>
            </a:r>
          </a:p>
          <a:p>
            <a:pPr algn="l">
              <a:lnSpc>
                <a:spcPct val="150000"/>
              </a:lnSpc>
            </a:pPr>
            <a:r>
              <a:rPr lang="ko-KR" altLang="en-US" sz="1800" dirty="0" smtClean="0"/>
              <a:t>임영선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서울정진학교 교사</a:t>
            </a:r>
            <a:r>
              <a:rPr lang="en-US" altLang="ko-KR" sz="1800" dirty="0" smtClean="0"/>
              <a:t>)</a:t>
            </a:r>
            <a:endParaRPr lang="en-US" altLang="ko-KR" sz="1800" dirty="0"/>
          </a:p>
          <a:p>
            <a:pPr algn="l">
              <a:lnSpc>
                <a:spcPct val="150000"/>
              </a:lnSpc>
            </a:pPr>
            <a:r>
              <a:rPr lang="ko-KR" altLang="en-US" sz="1800" dirty="0" smtClean="0"/>
              <a:t>계원예술대학교 </a:t>
            </a:r>
            <a:r>
              <a:rPr lang="ko-KR" altLang="en-US" sz="1800" dirty="0" smtClean="0"/>
              <a:t>애니메이션과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3176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59626"/>
            <a:ext cx="4464496" cy="245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43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165" y="1067991"/>
            <a:ext cx="3043266" cy="1720800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>
                <a:solidFill>
                  <a:srgbClr val="144698"/>
                </a:solidFill>
              </a:rPr>
              <a:t>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024096" y="2780928"/>
            <a:ext cx="1171378" cy="1152128"/>
            <a:chOff x="1024096" y="2564904"/>
            <a:chExt cx="1171378" cy="1152128"/>
          </a:xfrm>
        </p:grpSpPr>
        <p:sp>
          <p:nvSpPr>
            <p:cNvPr id="17" name="타원 16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3346" y="2877455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수지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1926754" y="3266400"/>
            <a:ext cx="7004288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는 휠체어를 타고 이동을 해야 하는 친구입니다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</a:rPr>
              <a:t>. </a:t>
            </a:r>
          </a:p>
          <a:p>
            <a:pPr algn="l">
              <a:lnSpc>
                <a:spcPct val="150000"/>
              </a:lnSpc>
            </a:pP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학교에서는 크게 불편함 없이 생활하던 수지가 현장체험학습으로 간 놀이공원에서는 많은 어려움을 경험하게 됩니다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1888995" y="4725144"/>
            <a:ext cx="1171378" cy="1152128"/>
            <a:chOff x="3203848" y="4221088"/>
            <a:chExt cx="1171378" cy="1152128"/>
          </a:xfrm>
        </p:grpSpPr>
        <p:sp>
          <p:nvSpPr>
            <p:cNvPr id="20" name="타원 19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23098" y="4533639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창민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9" name="제목 1"/>
          <p:cNvSpPr txBox="1">
            <a:spLocks/>
          </p:cNvSpPr>
          <p:nvPr/>
        </p:nvSpPr>
        <p:spPr>
          <a:xfrm>
            <a:off x="2915984" y="5217808"/>
            <a:ext cx="5365447" cy="4140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이와 친구들은 수지를 어떻게 도와줄 수 있을까요</a:t>
            </a:r>
            <a:r>
              <a:rPr lang="en-US" altLang="ko-KR" sz="1600" b="1" dirty="0" smtClean="0">
                <a:solidFill>
                  <a:schemeClr val="accent1"/>
                </a:solidFill>
                <a:latin typeface="+mn-ea"/>
                <a:ea typeface="+mn-ea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22526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uiExpand="1" build="p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752763"/>
            <a:ext cx="2170495" cy="141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92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453104" y="4874121"/>
            <a:ext cx="5330681" cy="1219175"/>
            <a:chOff x="2453104" y="4874121"/>
            <a:chExt cx="5330681" cy="1219175"/>
          </a:xfrm>
        </p:grpSpPr>
        <p:sp>
          <p:nvSpPr>
            <p:cNvPr id="9" name="직사각형 8"/>
            <p:cNvSpPr/>
            <p:nvPr/>
          </p:nvSpPr>
          <p:spPr>
            <a:xfrm>
              <a:off x="2453104" y="4874121"/>
              <a:ext cx="5330681" cy="12191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453104" y="4874121"/>
              <a:ext cx="5330681" cy="4776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>
                <a:solidFill>
                  <a:srgbClr val="144698"/>
                </a:solidFill>
              </a:rPr>
              <a:t>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5877675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놀이공원에서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수지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는 어떤 어려움이 있었나요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27201" y="5538718"/>
            <a:ext cx="5256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144698"/>
                </a:solidFill>
              </a:rPr>
              <a:t>수지는 </a:t>
            </a:r>
            <a:r>
              <a:rPr lang="en-US" altLang="ko-KR" sz="16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600" b="1" u="sng" dirty="0" smtClean="0">
                <a:solidFill>
                  <a:srgbClr val="144698"/>
                </a:solidFill>
              </a:rPr>
              <a:t>                                        </a:t>
            </a:r>
            <a:r>
              <a:rPr lang="ko-KR" altLang="en-US" sz="1600" b="1" dirty="0" smtClean="0">
                <a:solidFill>
                  <a:srgbClr val="144698"/>
                </a:solidFill>
              </a:rPr>
              <a:t>이 불편했어요</a:t>
            </a:r>
            <a:r>
              <a:rPr lang="en-US" altLang="ko-KR" sz="1600" b="1" dirty="0" smtClean="0">
                <a:solidFill>
                  <a:srgbClr val="144698"/>
                </a:solidFill>
              </a:rPr>
              <a:t>. </a:t>
            </a:r>
            <a:r>
              <a:rPr lang="ko-KR" altLang="en-US" sz="1600" b="1" dirty="0" smtClean="0">
                <a:solidFill>
                  <a:srgbClr val="144698"/>
                </a:solidFill>
              </a:rPr>
              <a:t>                                 </a:t>
            </a:r>
            <a:endParaRPr lang="ko-KR" altLang="en-US" sz="1600" b="1" dirty="0">
              <a:solidFill>
                <a:srgbClr val="144698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104" y="2335984"/>
            <a:ext cx="4135120" cy="2326005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2453103" y="4883705"/>
            <a:ext cx="5330681" cy="121917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527201" y="4984601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144698"/>
                </a:solidFill>
              </a:rPr>
              <a:t>예</a:t>
            </a:r>
            <a:r>
              <a:rPr lang="en-US" altLang="ko-KR" sz="1600" b="1" dirty="0" smtClean="0">
                <a:solidFill>
                  <a:srgbClr val="144698"/>
                </a:solidFill>
              </a:rPr>
              <a:t>) </a:t>
            </a:r>
            <a:r>
              <a:rPr lang="ko-KR" altLang="en-US" sz="1600" b="1" dirty="0" smtClean="0">
                <a:solidFill>
                  <a:srgbClr val="144698"/>
                </a:solidFill>
              </a:rPr>
              <a:t>수지는 화장실 이용이 불편했어요</a:t>
            </a:r>
            <a:r>
              <a:rPr lang="en-US" altLang="ko-KR" sz="1600" b="1" dirty="0" smtClean="0">
                <a:solidFill>
                  <a:srgbClr val="144698"/>
                </a:solidFill>
              </a:rPr>
              <a:t>. </a:t>
            </a:r>
            <a:endParaRPr lang="ko-KR" altLang="en-US" sz="1600" b="1" dirty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8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1" grpId="0" build="p"/>
      <p:bldP spid="14" grpId="0" animBg="1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>
                <a:solidFill>
                  <a:srgbClr val="144698"/>
                </a:solidFill>
              </a:rPr>
              <a:t>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234865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놀이공원에서 어려움을 겪을 때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수지의 </a:t>
            </a:r>
            <a:r>
              <a:rPr lang="ko-KR" altLang="en-US" sz="1600" b="1" dirty="0" smtClean="0">
                <a:solidFill>
                  <a:schemeClr val="tx2"/>
                </a:solidFill>
              </a:rPr>
              <a:t>마음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은 어땠을까요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473946"/>
            <a:ext cx="5688632" cy="3691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>
                <a:solidFill>
                  <a:srgbClr val="144698"/>
                </a:solidFill>
              </a:rPr>
              <a:t>친구니까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643050"/>
            <a:ext cx="6410801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창민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이는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수지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에게 어떤 도움을 주었나요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</a:rPr>
              <a:t>?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</a:rPr>
              <a:t>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2411760" y="2473946"/>
            <a:ext cx="5688632" cy="3691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055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</a:rPr>
              <a:t>우린 친구니까</a:t>
            </a:r>
            <a:endParaRPr lang="en-US" altLang="ko-KR" sz="20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8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친구니</a:t>
            </a:r>
            <a:r>
              <a:rPr lang="ko-KR" altLang="en-US" sz="1400" b="1" dirty="0">
                <a:solidFill>
                  <a:srgbClr val="144698"/>
                </a:solidFill>
              </a:rPr>
              <a:t>까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2337663" y="1751749"/>
            <a:ext cx="6554817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몸이 불편한 친구나 다른 누군가를 도와준 경험이 있나요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어떤 도움을 주었는지 적어 본 후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그 때 나의 기분을 말해 보세요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2411760" y="2617962"/>
            <a:ext cx="5976664" cy="3691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12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uiExpand="1" build="p"/>
      <p:bldP spid="32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1646</Words>
  <Application>Microsoft Office PowerPoint</Application>
  <PresentationFormat>화면 슬라이드 쇼(4:3)</PresentationFormat>
  <Paragraphs>331</Paragraphs>
  <Slides>40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3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샤론의 장미</dc:title>
  <dc:creator>법인사무국</dc:creator>
  <cp:lastModifiedBy>김지훈</cp:lastModifiedBy>
  <cp:revision>331</cp:revision>
  <dcterms:created xsi:type="dcterms:W3CDTF">2014-07-28T01:30:23Z</dcterms:created>
  <dcterms:modified xsi:type="dcterms:W3CDTF">2015-06-23T05:03:59Z</dcterms:modified>
</cp:coreProperties>
</file>