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84" r:id="rId5"/>
    <p:sldId id="260" r:id="rId6"/>
    <p:sldId id="285" r:id="rId7"/>
    <p:sldId id="262" r:id="rId8"/>
    <p:sldId id="286" r:id="rId9"/>
    <p:sldId id="278" r:id="rId10"/>
    <p:sldId id="287" r:id="rId11"/>
    <p:sldId id="266" r:id="rId12"/>
    <p:sldId id="288" r:id="rId13"/>
    <p:sldId id="267" r:id="rId14"/>
    <p:sldId id="289" r:id="rId15"/>
    <p:sldId id="290" r:id="rId16"/>
    <p:sldId id="270" r:id="rId17"/>
    <p:sldId id="291" r:id="rId18"/>
    <p:sldId id="292" r:id="rId19"/>
    <p:sldId id="293" r:id="rId20"/>
    <p:sldId id="294" r:id="rId21"/>
    <p:sldId id="295" r:id="rId22"/>
    <p:sldId id="273" r:id="rId23"/>
  </p:sldIdLst>
  <p:sldSz cx="6858000" cy="9144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84" autoAdjust="0"/>
    <p:restoredTop sz="94660"/>
  </p:normalViewPr>
  <p:slideViewPr>
    <p:cSldViewPr>
      <p:cViewPr varScale="1">
        <p:scale>
          <a:sx n="56" d="100"/>
          <a:sy n="56" d="100"/>
        </p:scale>
        <p:origin x="2550" y="6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27C1-9458-4FC9-BF57-49513BB35555}" type="datetimeFigureOut">
              <a:rPr lang="ko-KR" altLang="en-US" smtClean="0"/>
              <a:t>2015-06-23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EE1E-DC0D-4925-A71F-512445A062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8751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27C1-9458-4FC9-BF57-49513BB35555}" type="datetimeFigureOut">
              <a:rPr lang="ko-KR" altLang="en-US" smtClean="0"/>
              <a:t>2015-06-23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EE1E-DC0D-4925-A71F-512445A062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0040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27C1-9458-4FC9-BF57-49513BB35555}" type="datetimeFigureOut">
              <a:rPr lang="ko-KR" altLang="en-US" smtClean="0"/>
              <a:t>2015-06-23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EE1E-DC0D-4925-A71F-512445A062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7132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27C1-9458-4FC9-BF57-49513BB35555}" type="datetimeFigureOut">
              <a:rPr lang="ko-KR" altLang="en-US" smtClean="0"/>
              <a:t>2015-06-23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EE1E-DC0D-4925-A71F-512445A062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1073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27C1-9458-4FC9-BF57-49513BB35555}" type="datetimeFigureOut">
              <a:rPr lang="ko-KR" altLang="en-US" smtClean="0"/>
              <a:t>2015-06-23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EE1E-DC0D-4925-A71F-512445A062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9632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27C1-9458-4FC9-BF57-49513BB35555}" type="datetimeFigureOut">
              <a:rPr lang="ko-KR" altLang="en-US" smtClean="0"/>
              <a:t>2015-06-23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EE1E-DC0D-4925-A71F-512445A062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1118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27C1-9458-4FC9-BF57-49513BB35555}" type="datetimeFigureOut">
              <a:rPr lang="ko-KR" altLang="en-US" smtClean="0"/>
              <a:t>2015-06-23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EE1E-DC0D-4925-A71F-512445A062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2164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27C1-9458-4FC9-BF57-49513BB35555}" type="datetimeFigureOut">
              <a:rPr lang="ko-KR" altLang="en-US" smtClean="0"/>
              <a:t>2015-06-23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EE1E-DC0D-4925-A71F-512445A062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0555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27C1-9458-4FC9-BF57-49513BB35555}" type="datetimeFigureOut">
              <a:rPr lang="ko-KR" altLang="en-US" smtClean="0"/>
              <a:t>2015-06-23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EE1E-DC0D-4925-A71F-512445A062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6215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27C1-9458-4FC9-BF57-49513BB35555}" type="datetimeFigureOut">
              <a:rPr lang="ko-KR" altLang="en-US" smtClean="0"/>
              <a:t>2015-06-23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EE1E-DC0D-4925-A71F-512445A062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4831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27C1-9458-4FC9-BF57-49513BB35555}" type="datetimeFigureOut">
              <a:rPr lang="ko-KR" altLang="en-US" smtClean="0"/>
              <a:t>2015-06-23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EE1E-DC0D-4925-A71F-512445A062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6193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427C1-9458-4FC9-BF57-49513BB35555}" type="datetimeFigureOut">
              <a:rPr lang="ko-KR" altLang="en-US" smtClean="0"/>
              <a:t>2015-06-23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DEE1E-DC0D-4925-A71F-512445A062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6538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7.png"/><Relationship Id="rId7" Type="http://schemas.openxmlformats.org/officeDocument/2006/relationships/image" Target="../media/image2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12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hani.co.kr/arti/opinion/column/670756.html" TargetMode="Externa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12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7.png"/><Relationship Id="rId7" Type="http://schemas.openxmlformats.org/officeDocument/2006/relationships/image" Target="../media/image3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7.png"/><Relationship Id="rId7" Type="http://schemas.openxmlformats.org/officeDocument/2006/relationships/image" Target="../media/image3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407" y="4584022"/>
            <a:ext cx="1919102" cy="472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3619184" y="5348158"/>
            <a:ext cx="260756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1400" b="1" dirty="0" smtClean="0">
                <a:solidFill>
                  <a:srgbClr val="144698"/>
                </a:solidFill>
              </a:rPr>
              <a:t>장애인식개선사업 </a:t>
            </a:r>
            <a:r>
              <a:rPr lang="ko-KR" altLang="en-US" sz="1400" b="1" dirty="0">
                <a:solidFill>
                  <a:srgbClr val="144698"/>
                </a:solidFill>
              </a:rPr>
              <a:t>버디</a:t>
            </a:r>
            <a:r>
              <a:rPr lang="en-US" altLang="ko-KR" sz="1400" b="1" dirty="0">
                <a:solidFill>
                  <a:srgbClr val="144698"/>
                </a:solidFill>
              </a:rPr>
              <a:t>&amp;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키디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14" y="2771800"/>
            <a:ext cx="2513915" cy="2666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032" y="8611437"/>
            <a:ext cx="2808312" cy="13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제목 1"/>
          <p:cNvSpPr txBox="1">
            <a:spLocks/>
          </p:cNvSpPr>
          <p:nvPr/>
        </p:nvSpPr>
        <p:spPr>
          <a:xfrm>
            <a:off x="3580684" y="5642851"/>
            <a:ext cx="2430037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0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영상동화 </a:t>
            </a:r>
            <a:r>
              <a:rPr lang="ko-KR" altLang="en-US" sz="2000" b="1" dirty="0" err="1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활동지</a:t>
            </a:r>
            <a:r>
              <a:rPr lang="ko-KR" altLang="en-US" sz="20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 </a:t>
            </a:r>
            <a:endParaRPr lang="en-US" altLang="ko-KR" sz="2000" b="1" dirty="0">
              <a:solidFill>
                <a:srgbClr val="144698"/>
              </a:solidFill>
              <a:effectLst>
                <a:outerShdw blurRad="38100" dist="38100" dir="2700000" algn="tl">
                  <a:schemeClr val="accent2">
                    <a:alpha val="43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362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678" y="2326978"/>
            <a:ext cx="4248472" cy="191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우린 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친구니까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70489" y="8721398"/>
            <a:ext cx="410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i="1" dirty="0" smtClean="0">
                <a:solidFill>
                  <a:schemeClr val="tx2"/>
                </a:solidFill>
              </a:rPr>
              <a:t>10</a:t>
            </a:r>
            <a:endParaRPr lang="ko-KR" altLang="en-US" sz="1200" b="1" i="1" dirty="0">
              <a:solidFill>
                <a:schemeClr val="tx2"/>
              </a:solidFill>
            </a:endParaRP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" name="그룹 36"/>
          <p:cNvGrpSpPr>
            <a:grpSpLocks noChangeAspect="1"/>
          </p:cNvGrpSpPr>
          <p:nvPr/>
        </p:nvGrpSpPr>
        <p:grpSpPr>
          <a:xfrm>
            <a:off x="692696" y="1187624"/>
            <a:ext cx="806490" cy="806490"/>
            <a:chOff x="1194811" y="1482756"/>
            <a:chExt cx="1152128" cy="1152128"/>
          </a:xfrm>
        </p:grpSpPr>
        <p:sp>
          <p:nvSpPr>
            <p:cNvPr id="38" name="타원 37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2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0" name="제목 1"/>
          <p:cNvSpPr txBox="1">
            <a:spLocks/>
          </p:cNvSpPr>
          <p:nvPr/>
        </p:nvSpPr>
        <p:spPr>
          <a:xfrm>
            <a:off x="1482950" y="1523600"/>
            <a:ext cx="5258417" cy="88761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휠체어로 이동해야 하는 친구가 있어요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불편함을 느끼는 이유를 찾아보고 우리가 도울 수 있는 방법과 </a:t>
            </a:r>
            <a:endParaRPr lang="en-US" altLang="ko-KR" sz="12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어떤 장애인 편의 시설이 설치되어야 하는지 말해 봅시다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sp>
        <p:nvSpPr>
          <p:cNvPr id="42" name="직사각형 41"/>
          <p:cNvSpPr/>
          <p:nvPr/>
        </p:nvSpPr>
        <p:spPr>
          <a:xfrm>
            <a:off x="1580324" y="4351996"/>
            <a:ext cx="4873012" cy="15881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1388712" y="6156176"/>
            <a:ext cx="1894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여기서 잠깐</a:t>
            </a:r>
            <a:r>
              <a:rPr lang="en-US" altLang="ko-KR" sz="12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!</a:t>
            </a:r>
            <a:endParaRPr lang="ko-KR" altLang="en-US" sz="1200" b="1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4" name="제목 1"/>
          <p:cNvSpPr txBox="1">
            <a:spLocks/>
          </p:cNvSpPr>
          <p:nvPr/>
        </p:nvSpPr>
        <p:spPr>
          <a:xfrm>
            <a:off x="1412776" y="6444208"/>
            <a:ext cx="5168320" cy="2309863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ko-KR" altLang="en-US" sz="1100" b="1" dirty="0" smtClean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rPr>
              <a:t>장애인 편의 시설은 </a:t>
            </a:r>
            <a:endParaRPr lang="en-US" altLang="ko-KR" sz="1100" b="1" dirty="0" smtClean="0">
              <a:solidFill>
                <a:schemeClr val="bg1">
                  <a:lumMod val="65000"/>
                </a:schemeClr>
              </a:solidFill>
              <a:latin typeface="+mn-ea"/>
              <a:ea typeface="+mn-ea"/>
            </a:endParaRPr>
          </a:p>
          <a:p>
            <a:pPr algn="l">
              <a:lnSpc>
                <a:spcPct val="110000"/>
              </a:lnSpc>
            </a:pPr>
            <a:r>
              <a:rPr lang="ko-KR" altLang="en-US" sz="1100" b="1" dirty="0" err="1" smtClean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rPr>
              <a:t>장애인</a:t>
            </a:r>
            <a:r>
              <a:rPr lang="ko-KR" altLang="en-US" sz="1100" b="1" dirty="0" err="1" smtClean="0">
                <a:solidFill>
                  <a:schemeClr val="bg1">
                    <a:lumMod val="65000"/>
                  </a:schemeClr>
                </a:solidFill>
                <a:latin typeface="+mn-ea"/>
              </a:rPr>
              <a:t>ㆍ</a:t>
            </a:r>
            <a:r>
              <a:rPr lang="ko-KR" altLang="en-US" sz="1100" b="1" dirty="0" err="1" smtClean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rPr>
              <a:t>노약자</a:t>
            </a:r>
            <a:r>
              <a:rPr lang="ko-KR" altLang="en-US" sz="1100" b="1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ㆍ</a:t>
            </a:r>
            <a:r>
              <a:rPr lang="ko-KR" altLang="en-US" sz="1100" b="1" dirty="0" err="1" smtClean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rPr>
              <a:t>임산부</a:t>
            </a:r>
            <a:r>
              <a:rPr lang="ko-KR" altLang="en-US" sz="1100" b="1" dirty="0" smtClean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rPr>
              <a:t> 등 취약 계층을 포함하여 다양한 사람들이 건축물</a:t>
            </a:r>
            <a:r>
              <a:rPr lang="en-US" altLang="ko-KR" sz="1100" b="1" dirty="0" smtClean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rPr>
              <a:t>, </a:t>
            </a:r>
            <a:r>
              <a:rPr lang="ko-KR" altLang="en-US" sz="1100" b="1" dirty="0" smtClean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rPr>
              <a:t>교통수단</a:t>
            </a:r>
            <a:r>
              <a:rPr lang="en-US" altLang="ko-KR" sz="1100" b="1" dirty="0" smtClean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rPr>
              <a:t>, </a:t>
            </a:r>
          </a:p>
          <a:p>
            <a:pPr algn="l">
              <a:lnSpc>
                <a:spcPct val="110000"/>
              </a:lnSpc>
            </a:pPr>
            <a:r>
              <a:rPr lang="ko-KR" altLang="en-US" sz="1100" b="1" dirty="0" smtClean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rPr>
              <a:t>도로</a:t>
            </a:r>
            <a:r>
              <a:rPr lang="en-US" altLang="ko-KR" sz="1100" b="1" dirty="0" smtClean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rPr>
              <a:t>, </a:t>
            </a:r>
            <a:r>
              <a:rPr lang="ko-KR" altLang="en-US" sz="1100" b="1" dirty="0" smtClean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rPr>
              <a:t>정보통신망 등에 편리하고 안전하게 접근할 수 있도록 제공되는 시설들을 말해요</a:t>
            </a:r>
            <a:r>
              <a:rPr lang="en-US" altLang="ko-KR" sz="1100" b="1" dirty="0" smtClean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rPr>
              <a:t>. </a:t>
            </a:r>
          </a:p>
          <a:p>
            <a:pPr algn="l">
              <a:lnSpc>
                <a:spcPct val="110000"/>
              </a:lnSpc>
            </a:pPr>
            <a:endParaRPr lang="en-US" altLang="ko-KR" sz="1100" b="1" dirty="0">
              <a:solidFill>
                <a:schemeClr val="bg1">
                  <a:lumMod val="65000"/>
                </a:schemeClr>
              </a:solidFill>
              <a:latin typeface="+mn-ea"/>
              <a:ea typeface="+mn-ea"/>
            </a:endParaRPr>
          </a:p>
          <a:p>
            <a:pPr algn="l">
              <a:lnSpc>
                <a:spcPct val="110000"/>
              </a:lnSpc>
            </a:pPr>
            <a:r>
              <a:rPr lang="ko-KR" altLang="en-US" sz="1100" b="1" dirty="0" smtClean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rPr>
              <a:t>「</a:t>
            </a:r>
            <a:r>
              <a:rPr lang="ko-KR" altLang="en-US" sz="1100" b="1" dirty="0" err="1" smtClean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rPr>
              <a:t>장애인</a:t>
            </a:r>
            <a:r>
              <a:rPr lang="ko-KR" altLang="en-US" sz="1100" b="1" dirty="0" err="1" smtClean="0">
                <a:solidFill>
                  <a:schemeClr val="bg1">
                    <a:lumMod val="65000"/>
                  </a:schemeClr>
                </a:solidFill>
                <a:latin typeface="+mn-ea"/>
              </a:rPr>
              <a:t>ㆍ</a:t>
            </a:r>
            <a:r>
              <a:rPr lang="ko-KR" altLang="en-US" sz="1100" b="1" dirty="0" err="1" smtClean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rPr>
              <a:t>노인</a:t>
            </a:r>
            <a:r>
              <a:rPr lang="ko-KR" altLang="en-US" sz="1100" b="1" dirty="0" err="1" smtClean="0">
                <a:solidFill>
                  <a:schemeClr val="bg1">
                    <a:lumMod val="65000"/>
                  </a:schemeClr>
                </a:solidFill>
                <a:latin typeface="+mn-ea"/>
              </a:rPr>
              <a:t>ㆍ</a:t>
            </a:r>
            <a:r>
              <a:rPr lang="ko-KR" altLang="en-US" sz="1100" b="1" dirty="0" err="1" smtClean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rPr>
              <a:t>임산부</a:t>
            </a:r>
            <a:r>
              <a:rPr lang="ko-KR" altLang="en-US" sz="1100" b="1" dirty="0" smtClean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rPr>
              <a:t> 등의 편의증진 보장에 관한 법률」에서 편의 시설을 장애인 등이 생활하는데 있어 이동과 시설이용과 정보에의 접근을 편리하게 할 수 있는 시설과 설비라고 말하고 있어요</a:t>
            </a:r>
            <a:r>
              <a:rPr lang="en-US" altLang="ko-KR" sz="1100" b="1" dirty="0" smtClean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rPr>
              <a:t>.</a:t>
            </a:r>
          </a:p>
          <a:p>
            <a:pPr algn="l">
              <a:lnSpc>
                <a:spcPct val="110000"/>
              </a:lnSpc>
            </a:pPr>
            <a:r>
              <a:rPr lang="ko-KR" altLang="en-US" sz="1100" b="1" dirty="0" smtClean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rPr>
              <a:t>편의 시설은 취약 계층을 포함한 모든 사람의 </a:t>
            </a:r>
            <a:r>
              <a:rPr lang="ko-KR" altLang="en-US" sz="1100" b="1" dirty="0" err="1" smtClean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rPr>
              <a:t>접근권과</a:t>
            </a:r>
            <a:r>
              <a:rPr lang="ko-KR" altLang="en-US" sz="1100" b="1" dirty="0" smtClean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rPr>
              <a:t> 이동권을 보장하기 위한 것입니다</a:t>
            </a:r>
            <a:r>
              <a:rPr lang="en-US" altLang="ko-KR" sz="1100" b="1" dirty="0" smtClean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rPr>
              <a:t>.  </a:t>
            </a:r>
          </a:p>
          <a:p>
            <a:pPr algn="l">
              <a:lnSpc>
                <a:spcPct val="110000"/>
              </a:lnSpc>
            </a:pPr>
            <a:r>
              <a:rPr lang="en-US" altLang="ko-KR" sz="1000" dirty="0" smtClean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rPr>
              <a:t>(</a:t>
            </a:r>
            <a:r>
              <a:rPr lang="ko-KR" altLang="en-US" sz="1000" dirty="0" smtClean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rPr>
              <a:t>특수교육학 용어사전</a:t>
            </a:r>
            <a:r>
              <a:rPr lang="en-US" altLang="ko-KR" sz="1000" dirty="0" smtClean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rPr>
              <a:t>, 2009. </a:t>
            </a:r>
            <a:r>
              <a:rPr lang="ko-KR" altLang="en-US" sz="1000" dirty="0" smtClean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rPr>
              <a:t>국립특수교육원</a:t>
            </a:r>
            <a:r>
              <a:rPr lang="en-US" altLang="ko-KR" sz="1000" dirty="0" smtClean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0746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그룹 15"/>
          <p:cNvGrpSpPr>
            <a:grpSpLocks noChangeAspect="1"/>
          </p:cNvGrpSpPr>
          <p:nvPr/>
        </p:nvGrpSpPr>
        <p:grpSpPr>
          <a:xfrm>
            <a:off x="1203849" y="2256711"/>
            <a:ext cx="819965" cy="806490"/>
            <a:chOff x="1024096" y="2564904"/>
            <a:chExt cx="1171378" cy="1152128"/>
          </a:xfrm>
        </p:grpSpPr>
        <p:sp>
          <p:nvSpPr>
            <p:cNvPr id="17" name="타원 16"/>
            <p:cNvSpPr/>
            <p:nvPr/>
          </p:nvSpPr>
          <p:spPr>
            <a:xfrm>
              <a:off x="1024096" y="2564904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43346" y="2877455"/>
              <a:ext cx="1152128" cy="571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 smtClean="0">
                  <a:solidFill>
                    <a:schemeClr val="tx2"/>
                  </a:solidFill>
                </a:rPr>
                <a:t>수지</a:t>
              </a:r>
              <a:endParaRPr lang="ko-KR" altLang="en-US" sz="20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13" name="제목 1"/>
          <p:cNvSpPr txBox="1">
            <a:spLocks/>
          </p:cNvSpPr>
          <p:nvPr/>
        </p:nvSpPr>
        <p:spPr>
          <a:xfrm>
            <a:off x="1999750" y="2524795"/>
            <a:ext cx="4069482" cy="33361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는 많은 어려움을 겪습니다 </a:t>
            </a:r>
            <a:endParaRPr lang="en-US" altLang="ko-KR" sz="12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1292640" y="3075233"/>
            <a:ext cx="5256584" cy="83099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수지</a:t>
            </a:r>
            <a:r>
              <a:rPr lang="ko-KR" altLang="en-US" sz="1200" b="1" dirty="0" smtClean="0">
                <a:solidFill>
                  <a:schemeClr val="accent1"/>
                </a:solidFill>
                <a:latin typeface="+mn-ea"/>
                <a:ea typeface="+mn-ea"/>
              </a:rPr>
              <a:t>와 반 친구들 모두가 즐거운 현장학습이 될 수 있도록</a:t>
            </a:r>
            <a:endParaRPr lang="en-US" altLang="ko-KR" sz="1200" b="1" dirty="0" smtClean="0">
              <a:solidFill>
                <a:schemeClr val="accent1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accent1"/>
                </a:solidFill>
                <a:latin typeface="+mn-ea"/>
                <a:ea typeface="+mn-ea"/>
              </a:rPr>
              <a:t>         수지를 도울 수 있는 방법과 필요한 시설에 대해 생각해 봅시다</a:t>
            </a:r>
            <a:r>
              <a:rPr lang="en-US" altLang="ko-KR" sz="1200" b="1" dirty="0" smtClean="0">
                <a:solidFill>
                  <a:schemeClr val="accent1"/>
                </a:solidFill>
                <a:latin typeface="+mn-ea"/>
                <a:ea typeface="+mn-ea"/>
              </a:rPr>
              <a:t>.</a:t>
            </a:r>
            <a:endParaRPr lang="ko-KR" altLang="en-US" sz="1200" b="1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grpSp>
        <p:nvGrpSpPr>
          <p:cNvPr id="28" name="그룹 27"/>
          <p:cNvGrpSpPr>
            <a:grpSpLocks noChangeAspect="1"/>
          </p:cNvGrpSpPr>
          <p:nvPr/>
        </p:nvGrpSpPr>
        <p:grpSpPr>
          <a:xfrm>
            <a:off x="757812" y="1115616"/>
            <a:ext cx="819965" cy="806490"/>
            <a:chOff x="1024096" y="2564904"/>
            <a:chExt cx="1171378" cy="1152128"/>
          </a:xfrm>
        </p:grpSpPr>
        <p:sp>
          <p:nvSpPr>
            <p:cNvPr id="29" name="타원 28"/>
            <p:cNvSpPr/>
            <p:nvPr/>
          </p:nvSpPr>
          <p:spPr>
            <a:xfrm>
              <a:off x="1024096" y="2564904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043346" y="2877455"/>
              <a:ext cx="1152128" cy="571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 smtClean="0">
                  <a:solidFill>
                    <a:schemeClr val="tx2"/>
                  </a:solidFill>
                </a:rPr>
                <a:t>수지</a:t>
              </a:r>
              <a:endParaRPr lang="ko-KR" altLang="en-US" sz="20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8" name="제목 1"/>
          <p:cNvSpPr txBox="1">
            <a:spLocks/>
          </p:cNvSpPr>
          <p:nvPr/>
        </p:nvSpPr>
        <p:spPr>
          <a:xfrm>
            <a:off x="1564302" y="1389425"/>
            <a:ext cx="5177066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는 휠체어를 사용하는 지체장애를 지닌 친구입니다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. </a:t>
            </a:r>
            <a:br>
              <a:rPr lang="en-US" altLang="ko-KR" sz="1200" b="1" dirty="0" smtClean="0">
                <a:solidFill>
                  <a:schemeClr val="tx2"/>
                </a:solidFill>
                <a:latin typeface="+mn-ea"/>
              </a:rPr>
            </a:b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현장체험학습으로 간 놀이공원에서 휠체어로 이동하기 어려운 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/>
            </a:r>
            <a:br>
              <a:rPr lang="en-US" altLang="ko-KR" sz="1200" b="1" dirty="0" smtClean="0">
                <a:solidFill>
                  <a:schemeClr val="tx2"/>
                </a:solidFill>
                <a:latin typeface="+mn-ea"/>
              </a:rPr>
            </a:b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가파를 언덕과 장애인 편의 시설 부족으로 인해 </a:t>
            </a:r>
            <a:endParaRPr lang="en-US" altLang="ko-KR" sz="12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우린 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친구니까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70488" y="8721397"/>
            <a:ext cx="4106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i="1" dirty="0" smtClean="0">
                <a:solidFill>
                  <a:schemeClr val="tx2"/>
                </a:solidFill>
              </a:rPr>
              <a:t>11</a:t>
            </a:r>
            <a:endParaRPr lang="ko-KR" altLang="en-US" sz="1200" b="1" i="1" dirty="0">
              <a:solidFill>
                <a:schemeClr val="tx2"/>
              </a:solidFill>
            </a:endParaRP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그룹 18"/>
          <p:cNvGrpSpPr>
            <a:grpSpLocks noChangeAspect="1"/>
          </p:cNvGrpSpPr>
          <p:nvPr/>
        </p:nvGrpSpPr>
        <p:grpSpPr>
          <a:xfrm>
            <a:off x="757812" y="3851920"/>
            <a:ext cx="806490" cy="806490"/>
            <a:chOff x="1194811" y="1482756"/>
            <a:chExt cx="1152128" cy="1152128"/>
          </a:xfrm>
        </p:grpSpPr>
        <p:sp>
          <p:nvSpPr>
            <p:cNvPr id="20" name="타원 19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1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제목 1"/>
          <p:cNvSpPr txBox="1">
            <a:spLocks/>
          </p:cNvSpPr>
          <p:nvPr/>
        </p:nvSpPr>
        <p:spPr>
          <a:xfrm>
            <a:off x="1556792" y="4015946"/>
            <a:ext cx="515137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이동에 불편함이 있는 친구에게 어떤 도움을 줄 수 있을까요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? </a:t>
            </a: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적절한 답을 찾아 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○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표 해봅시다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. </a:t>
            </a:r>
            <a:endParaRPr lang="en-US" altLang="ko-KR" sz="12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grpSp>
        <p:nvGrpSpPr>
          <p:cNvPr id="27" name="그룹 26"/>
          <p:cNvGrpSpPr/>
          <p:nvPr/>
        </p:nvGrpSpPr>
        <p:grpSpPr>
          <a:xfrm>
            <a:off x="1313873" y="5319486"/>
            <a:ext cx="5381233" cy="372122"/>
            <a:chOff x="2384865" y="2915979"/>
            <a:chExt cx="6501339" cy="449580"/>
          </a:xfrm>
        </p:grpSpPr>
        <p:sp>
          <p:nvSpPr>
            <p:cNvPr id="34" name="직사각형 33"/>
            <p:cNvSpPr/>
            <p:nvPr/>
          </p:nvSpPr>
          <p:spPr>
            <a:xfrm>
              <a:off x="2418488" y="2915979"/>
              <a:ext cx="6329976" cy="4495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384865" y="2976743"/>
              <a:ext cx="5139463" cy="334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arenR" startAt="2"/>
              </a:pPr>
              <a:r>
                <a:rPr lang="ko-KR" altLang="en-US" sz="1200" b="1" dirty="0" smtClean="0">
                  <a:solidFill>
                    <a:srgbClr val="144698"/>
                  </a:solidFill>
                </a:rPr>
                <a:t>휠체어를 밀 때는 보행 속도에 맞추어 밀어준다</a:t>
              </a:r>
              <a:r>
                <a:rPr lang="en-US" altLang="ko-KR" sz="1200" b="1" dirty="0" smtClean="0">
                  <a:solidFill>
                    <a:srgbClr val="144698"/>
                  </a:solidFill>
                </a:rPr>
                <a:t>. 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812359" y="2967217"/>
              <a:ext cx="1073845" cy="334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smtClean="0">
                  <a:solidFill>
                    <a:srgbClr val="144698"/>
                  </a:solidFill>
                </a:rPr>
                <a:t>(         )</a:t>
              </a:r>
            </a:p>
          </p:txBody>
        </p:sp>
      </p:grpSp>
      <p:grpSp>
        <p:nvGrpSpPr>
          <p:cNvPr id="37" name="그룹 36"/>
          <p:cNvGrpSpPr/>
          <p:nvPr/>
        </p:nvGrpSpPr>
        <p:grpSpPr>
          <a:xfrm>
            <a:off x="1313873" y="5776586"/>
            <a:ext cx="5381233" cy="372122"/>
            <a:chOff x="2384865" y="2915979"/>
            <a:chExt cx="6501339" cy="449580"/>
          </a:xfrm>
        </p:grpSpPr>
        <p:sp>
          <p:nvSpPr>
            <p:cNvPr id="38" name="직사각형 37"/>
            <p:cNvSpPr/>
            <p:nvPr/>
          </p:nvSpPr>
          <p:spPr>
            <a:xfrm>
              <a:off x="2418488" y="2915979"/>
              <a:ext cx="6329976" cy="4495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384865" y="2976743"/>
              <a:ext cx="5745190" cy="334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arenR" startAt="3"/>
              </a:pPr>
              <a:r>
                <a:rPr lang="ko-KR" altLang="en-US" sz="1200" b="1" dirty="0" smtClean="0">
                  <a:solidFill>
                    <a:srgbClr val="144698"/>
                  </a:solidFill>
                </a:rPr>
                <a:t>휠체어를 밀 때는 속도감을 즐기기 위해 아주 빨리 밀어준다</a:t>
              </a:r>
              <a:r>
                <a:rPr lang="en-US" altLang="ko-KR" sz="1200" b="1" dirty="0" smtClean="0">
                  <a:solidFill>
                    <a:srgbClr val="144698"/>
                  </a:solidFill>
                </a:rPr>
                <a:t>. 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812359" y="2967217"/>
              <a:ext cx="1073845" cy="334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smtClean="0">
                  <a:solidFill>
                    <a:srgbClr val="144698"/>
                  </a:solidFill>
                </a:rPr>
                <a:t>(         )</a:t>
              </a:r>
            </a:p>
          </p:txBody>
        </p:sp>
      </p:grpSp>
      <p:grpSp>
        <p:nvGrpSpPr>
          <p:cNvPr id="41" name="그룹 40"/>
          <p:cNvGrpSpPr/>
          <p:nvPr/>
        </p:nvGrpSpPr>
        <p:grpSpPr>
          <a:xfrm>
            <a:off x="1313873" y="6230540"/>
            <a:ext cx="5381233" cy="511960"/>
            <a:chOff x="2384865" y="2915979"/>
            <a:chExt cx="6501339" cy="618525"/>
          </a:xfrm>
        </p:grpSpPr>
        <p:sp>
          <p:nvSpPr>
            <p:cNvPr id="42" name="직사각형 41"/>
            <p:cNvSpPr/>
            <p:nvPr/>
          </p:nvSpPr>
          <p:spPr>
            <a:xfrm>
              <a:off x="2418488" y="2915979"/>
              <a:ext cx="6329976" cy="6147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384865" y="2976743"/>
              <a:ext cx="5571511" cy="557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arenR" startAt="4"/>
              </a:pPr>
              <a:r>
                <a:rPr lang="ko-KR" altLang="en-US" sz="1200" b="1" dirty="0" smtClean="0">
                  <a:solidFill>
                    <a:srgbClr val="144698"/>
                  </a:solidFill>
                </a:rPr>
                <a:t>혼자 걷는 것이 어려운 친구를 봤을 때</a:t>
              </a:r>
              <a:r>
                <a:rPr lang="en-US" altLang="ko-KR" sz="1200" b="1" dirty="0" smtClean="0">
                  <a:solidFill>
                    <a:srgbClr val="144698"/>
                  </a:solidFill>
                </a:rPr>
                <a:t>, </a:t>
              </a:r>
              <a:r>
                <a:rPr lang="en-US" altLang="ko-KR" sz="1200" b="1" dirty="0">
                  <a:solidFill>
                    <a:srgbClr val="144698"/>
                  </a:solidFill>
                </a:rPr>
                <a:t/>
              </a:r>
              <a:br>
                <a:rPr lang="en-US" altLang="ko-KR" sz="1200" b="1" dirty="0">
                  <a:solidFill>
                    <a:srgbClr val="144698"/>
                  </a:solidFill>
                </a:rPr>
              </a:br>
              <a:r>
                <a:rPr lang="ko-KR" altLang="en-US" sz="1200" b="1" dirty="0" smtClean="0">
                  <a:solidFill>
                    <a:srgbClr val="144698"/>
                  </a:solidFill>
                </a:rPr>
                <a:t>당연히 도움이 필요하므로 그냥 도와준다</a:t>
              </a:r>
              <a:r>
                <a:rPr lang="en-US" altLang="ko-KR" sz="1200" b="1" dirty="0" smtClean="0">
                  <a:solidFill>
                    <a:srgbClr val="144698"/>
                  </a:solidFill>
                </a:rPr>
                <a:t>. 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812359" y="3140302"/>
              <a:ext cx="1073845" cy="334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smtClean="0">
                  <a:solidFill>
                    <a:srgbClr val="144698"/>
                  </a:solidFill>
                </a:rPr>
                <a:t>(         )</a:t>
              </a:r>
            </a:p>
          </p:txBody>
        </p:sp>
      </p:grpSp>
      <p:grpSp>
        <p:nvGrpSpPr>
          <p:cNvPr id="55" name="그룹 54"/>
          <p:cNvGrpSpPr/>
          <p:nvPr/>
        </p:nvGrpSpPr>
        <p:grpSpPr>
          <a:xfrm>
            <a:off x="1313873" y="4739309"/>
            <a:ext cx="5381233" cy="511960"/>
            <a:chOff x="2384865" y="2915979"/>
            <a:chExt cx="6501339" cy="618525"/>
          </a:xfrm>
        </p:grpSpPr>
        <p:sp>
          <p:nvSpPr>
            <p:cNvPr id="56" name="직사각형 55"/>
            <p:cNvSpPr/>
            <p:nvPr/>
          </p:nvSpPr>
          <p:spPr>
            <a:xfrm>
              <a:off x="2418488" y="2915979"/>
              <a:ext cx="6329976" cy="6147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384865" y="2976743"/>
              <a:ext cx="5571511" cy="557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arenR"/>
              </a:pPr>
              <a:r>
                <a:rPr lang="ko-KR" altLang="en-US" sz="1200" b="1" dirty="0" smtClean="0">
                  <a:solidFill>
                    <a:srgbClr val="144698"/>
                  </a:solidFill>
                </a:rPr>
                <a:t>경사가 가파른 곳에서 휠체어로 이동하는 친구가 </a:t>
              </a:r>
              <a:r>
                <a:rPr lang="en-US" altLang="ko-KR" sz="1200" b="1" dirty="0" smtClean="0">
                  <a:solidFill>
                    <a:srgbClr val="144698"/>
                  </a:solidFill>
                </a:rPr>
                <a:t/>
              </a:r>
              <a:br>
                <a:rPr lang="en-US" altLang="ko-KR" sz="1200" b="1" dirty="0" smtClean="0">
                  <a:solidFill>
                    <a:srgbClr val="144698"/>
                  </a:solidFill>
                </a:rPr>
              </a:br>
              <a:r>
                <a:rPr lang="ko-KR" altLang="en-US" sz="1200" b="1" dirty="0" smtClean="0">
                  <a:solidFill>
                    <a:srgbClr val="144698"/>
                  </a:solidFill>
                </a:rPr>
                <a:t>힘들어 할 때</a:t>
              </a:r>
              <a:r>
                <a:rPr lang="en-US" altLang="ko-KR" sz="1200" b="1" dirty="0" smtClean="0">
                  <a:solidFill>
                    <a:srgbClr val="144698"/>
                  </a:solidFill>
                </a:rPr>
                <a:t>, </a:t>
              </a:r>
              <a:r>
                <a:rPr lang="ko-KR" altLang="en-US" sz="1200" b="1" dirty="0" smtClean="0">
                  <a:solidFill>
                    <a:srgbClr val="144698"/>
                  </a:solidFill>
                </a:rPr>
                <a:t>도움이 필요한지 물어본 후 도움을 준다</a:t>
              </a:r>
              <a:r>
                <a:rPr lang="en-US" altLang="ko-KR" sz="1200" b="1" dirty="0" smtClean="0">
                  <a:solidFill>
                    <a:srgbClr val="144698"/>
                  </a:solidFill>
                </a:rPr>
                <a:t>. 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812359" y="3140302"/>
              <a:ext cx="1073845" cy="334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smtClean="0">
                  <a:solidFill>
                    <a:srgbClr val="144698"/>
                  </a:solidFill>
                </a:rPr>
                <a:t>(         )</a:t>
              </a:r>
            </a:p>
          </p:txBody>
        </p:sp>
      </p:grpSp>
      <p:grpSp>
        <p:nvGrpSpPr>
          <p:cNvPr id="59" name="그룹 58"/>
          <p:cNvGrpSpPr/>
          <p:nvPr/>
        </p:nvGrpSpPr>
        <p:grpSpPr>
          <a:xfrm>
            <a:off x="1313873" y="6813534"/>
            <a:ext cx="5381233" cy="511960"/>
            <a:chOff x="2384865" y="2915979"/>
            <a:chExt cx="6501339" cy="618525"/>
          </a:xfrm>
        </p:grpSpPr>
        <p:sp>
          <p:nvSpPr>
            <p:cNvPr id="60" name="직사각형 59"/>
            <p:cNvSpPr/>
            <p:nvPr/>
          </p:nvSpPr>
          <p:spPr>
            <a:xfrm>
              <a:off x="2418488" y="2915979"/>
              <a:ext cx="6329976" cy="6147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384865" y="2976743"/>
              <a:ext cx="5745190" cy="557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arenR" startAt="5"/>
              </a:pPr>
              <a:r>
                <a:rPr lang="ko-KR" altLang="en-US" sz="1200" b="1" dirty="0" smtClean="0">
                  <a:solidFill>
                    <a:srgbClr val="144698"/>
                  </a:solidFill>
                </a:rPr>
                <a:t>혼자 걷는 것이 어려운 친구를 도울 때</a:t>
              </a:r>
              <a:r>
                <a:rPr lang="en-US" altLang="ko-KR" sz="1200" b="1" dirty="0" smtClean="0">
                  <a:solidFill>
                    <a:srgbClr val="144698"/>
                  </a:solidFill>
                </a:rPr>
                <a:t> </a:t>
              </a:r>
              <a:r>
                <a:rPr lang="ko-KR" altLang="en-US" sz="1200" b="1" dirty="0" smtClean="0">
                  <a:solidFill>
                    <a:srgbClr val="144698"/>
                  </a:solidFill>
                </a:rPr>
                <a:t>한쪽 팔을 살짝 잡고 친구의 걷는 속도에 맞추어 같이 걷는다</a:t>
              </a:r>
              <a:r>
                <a:rPr lang="en-US" altLang="ko-KR" sz="1200" b="1" dirty="0" smtClean="0">
                  <a:solidFill>
                    <a:srgbClr val="144698"/>
                  </a:solidFill>
                </a:rPr>
                <a:t>. 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812359" y="3140302"/>
              <a:ext cx="1073845" cy="334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smtClean="0">
                  <a:solidFill>
                    <a:srgbClr val="144698"/>
                  </a:solidFill>
                </a:rPr>
                <a:t>(         )</a:t>
              </a:r>
            </a:p>
          </p:txBody>
        </p:sp>
      </p:grpSp>
      <p:grpSp>
        <p:nvGrpSpPr>
          <p:cNvPr id="63" name="그룹 62"/>
          <p:cNvGrpSpPr/>
          <p:nvPr/>
        </p:nvGrpSpPr>
        <p:grpSpPr>
          <a:xfrm>
            <a:off x="1313873" y="7404192"/>
            <a:ext cx="5381233" cy="511960"/>
            <a:chOff x="2384865" y="2915979"/>
            <a:chExt cx="6501339" cy="618525"/>
          </a:xfrm>
        </p:grpSpPr>
        <p:sp>
          <p:nvSpPr>
            <p:cNvPr id="64" name="직사각형 63"/>
            <p:cNvSpPr/>
            <p:nvPr/>
          </p:nvSpPr>
          <p:spPr>
            <a:xfrm>
              <a:off x="2418488" y="2915979"/>
              <a:ext cx="6329976" cy="6147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384865" y="2976743"/>
              <a:ext cx="5571511" cy="557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arenR" startAt="6"/>
              </a:pPr>
              <a:r>
                <a:rPr lang="ko-KR" altLang="en-US" sz="1200" b="1" dirty="0" smtClean="0">
                  <a:solidFill>
                    <a:srgbClr val="144698"/>
                  </a:solidFill>
                </a:rPr>
                <a:t>휠체어나 혼자 걷는 친구들의 옆을 지날 때는</a:t>
              </a:r>
              <a:r>
                <a:rPr lang="en-US" altLang="ko-KR" sz="1200" b="1" dirty="0">
                  <a:solidFill>
                    <a:srgbClr val="144698"/>
                  </a:solidFill>
                </a:rPr>
                <a:t/>
              </a:r>
              <a:br>
                <a:rPr lang="en-US" altLang="ko-KR" sz="1200" b="1" dirty="0">
                  <a:solidFill>
                    <a:srgbClr val="144698"/>
                  </a:solidFill>
                </a:rPr>
              </a:br>
              <a:r>
                <a:rPr lang="ko-KR" altLang="en-US" sz="1200" b="1" dirty="0" smtClean="0">
                  <a:solidFill>
                    <a:srgbClr val="144698"/>
                  </a:solidFill>
                </a:rPr>
                <a:t>부딪히지 않도록 뛰지 않고 걸어간다</a:t>
              </a:r>
              <a:r>
                <a:rPr lang="en-US" altLang="ko-KR" sz="1200" b="1" dirty="0" smtClean="0">
                  <a:solidFill>
                    <a:srgbClr val="144698"/>
                  </a:solidFill>
                </a:rPr>
                <a:t>. 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812359" y="3140302"/>
              <a:ext cx="1073845" cy="334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smtClean="0">
                  <a:solidFill>
                    <a:srgbClr val="144698"/>
                  </a:solidFill>
                </a:rPr>
                <a:t>(         )</a:t>
              </a:r>
            </a:p>
          </p:txBody>
        </p:sp>
      </p:grpSp>
      <p:grpSp>
        <p:nvGrpSpPr>
          <p:cNvPr id="71" name="그룹 70"/>
          <p:cNvGrpSpPr/>
          <p:nvPr/>
        </p:nvGrpSpPr>
        <p:grpSpPr>
          <a:xfrm>
            <a:off x="1313873" y="7984601"/>
            <a:ext cx="5381233" cy="511960"/>
            <a:chOff x="2384865" y="2915979"/>
            <a:chExt cx="6501339" cy="618525"/>
          </a:xfrm>
        </p:grpSpPr>
        <p:sp>
          <p:nvSpPr>
            <p:cNvPr id="72" name="직사각형 71"/>
            <p:cNvSpPr/>
            <p:nvPr/>
          </p:nvSpPr>
          <p:spPr>
            <a:xfrm>
              <a:off x="2418488" y="2915979"/>
              <a:ext cx="6329976" cy="6147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384865" y="2976743"/>
              <a:ext cx="5571511" cy="557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arenR" startAt="7"/>
              </a:pPr>
              <a:r>
                <a:rPr lang="ko-KR" altLang="en-US" sz="1200" b="1" dirty="0" smtClean="0">
                  <a:solidFill>
                    <a:srgbClr val="144698"/>
                  </a:solidFill>
                </a:rPr>
                <a:t>경사진 곳에서 내려올 때는</a:t>
              </a:r>
              <a:r>
                <a:rPr lang="en-US" altLang="ko-KR" sz="1200" b="1" dirty="0" smtClean="0">
                  <a:solidFill>
                    <a:srgbClr val="144698"/>
                  </a:solidFill>
                </a:rPr>
                <a:t> </a:t>
              </a:r>
              <a:br>
                <a:rPr lang="en-US" altLang="ko-KR" sz="1200" b="1" dirty="0" smtClean="0">
                  <a:solidFill>
                    <a:srgbClr val="144698"/>
                  </a:solidFill>
                </a:rPr>
              </a:br>
              <a:r>
                <a:rPr lang="ko-KR" altLang="en-US" sz="1200" b="1" dirty="0" smtClean="0">
                  <a:solidFill>
                    <a:srgbClr val="144698"/>
                  </a:solidFill>
                </a:rPr>
                <a:t>주위 어른들에게 도움을 요청한다</a:t>
              </a:r>
              <a:r>
                <a:rPr lang="en-US" altLang="ko-KR" sz="1200" b="1" dirty="0" smtClean="0">
                  <a:solidFill>
                    <a:srgbClr val="144698"/>
                  </a:solidFill>
                </a:rPr>
                <a:t>. 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7812359" y="3140302"/>
              <a:ext cx="1073845" cy="334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smtClean="0">
                  <a:solidFill>
                    <a:srgbClr val="144698"/>
                  </a:solidFill>
                </a:rPr>
                <a:t>(         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753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그룹 15"/>
          <p:cNvGrpSpPr>
            <a:grpSpLocks noChangeAspect="1"/>
          </p:cNvGrpSpPr>
          <p:nvPr/>
        </p:nvGrpSpPr>
        <p:grpSpPr>
          <a:xfrm>
            <a:off x="1203849" y="2256711"/>
            <a:ext cx="819965" cy="806490"/>
            <a:chOff x="1024096" y="2564904"/>
            <a:chExt cx="1171378" cy="1152128"/>
          </a:xfrm>
        </p:grpSpPr>
        <p:sp>
          <p:nvSpPr>
            <p:cNvPr id="17" name="타원 16"/>
            <p:cNvSpPr/>
            <p:nvPr/>
          </p:nvSpPr>
          <p:spPr>
            <a:xfrm>
              <a:off x="1024096" y="2564904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43346" y="2877455"/>
              <a:ext cx="1152128" cy="571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 smtClean="0">
                  <a:solidFill>
                    <a:schemeClr val="tx2"/>
                  </a:solidFill>
                </a:rPr>
                <a:t>수지</a:t>
              </a:r>
              <a:endParaRPr lang="ko-KR" altLang="en-US" sz="20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13" name="제목 1"/>
          <p:cNvSpPr txBox="1">
            <a:spLocks/>
          </p:cNvSpPr>
          <p:nvPr/>
        </p:nvSpPr>
        <p:spPr>
          <a:xfrm>
            <a:off x="1999750" y="2524795"/>
            <a:ext cx="4069482" cy="33361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는 많은 어려움을 겪습니다 </a:t>
            </a:r>
            <a:endParaRPr lang="en-US" altLang="ko-KR" sz="12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1292640" y="3075233"/>
            <a:ext cx="5256584" cy="83099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수지</a:t>
            </a:r>
            <a:r>
              <a:rPr lang="ko-KR" altLang="en-US" sz="1200" b="1" dirty="0" smtClean="0">
                <a:solidFill>
                  <a:schemeClr val="accent1"/>
                </a:solidFill>
                <a:latin typeface="+mn-ea"/>
                <a:ea typeface="+mn-ea"/>
              </a:rPr>
              <a:t>와 반 친구들 모두가 즐거운 현장학습이 될 수 있도록</a:t>
            </a:r>
            <a:endParaRPr lang="en-US" altLang="ko-KR" sz="1200" b="1" dirty="0" smtClean="0">
              <a:solidFill>
                <a:schemeClr val="accent1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accent1"/>
                </a:solidFill>
                <a:latin typeface="+mn-ea"/>
                <a:ea typeface="+mn-ea"/>
              </a:rPr>
              <a:t>         수지를 도울 수 있는 방법과 필요한 시설에 대해 생각해 봅시다</a:t>
            </a:r>
            <a:r>
              <a:rPr lang="en-US" altLang="ko-KR" sz="1200" b="1" dirty="0" smtClean="0">
                <a:solidFill>
                  <a:schemeClr val="accent1"/>
                </a:solidFill>
                <a:latin typeface="+mn-ea"/>
                <a:ea typeface="+mn-ea"/>
              </a:rPr>
              <a:t>.</a:t>
            </a:r>
            <a:endParaRPr lang="ko-KR" altLang="en-US" sz="1200" b="1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grpSp>
        <p:nvGrpSpPr>
          <p:cNvPr id="28" name="그룹 27"/>
          <p:cNvGrpSpPr>
            <a:grpSpLocks noChangeAspect="1"/>
          </p:cNvGrpSpPr>
          <p:nvPr/>
        </p:nvGrpSpPr>
        <p:grpSpPr>
          <a:xfrm>
            <a:off x="757812" y="1115616"/>
            <a:ext cx="819965" cy="806490"/>
            <a:chOff x="1024096" y="2564904"/>
            <a:chExt cx="1171378" cy="1152128"/>
          </a:xfrm>
        </p:grpSpPr>
        <p:sp>
          <p:nvSpPr>
            <p:cNvPr id="29" name="타원 28"/>
            <p:cNvSpPr/>
            <p:nvPr/>
          </p:nvSpPr>
          <p:spPr>
            <a:xfrm>
              <a:off x="1024096" y="2564904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043346" y="2877455"/>
              <a:ext cx="1152128" cy="571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 smtClean="0">
                  <a:solidFill>
                    <a:schemeClr val="tx2"/>
                  </a:solidFill>
                </a:rPr>
                <a:t>수지</a:t>
              </a:r>
              <a:endParaRPr lang="ko-KR" altLang="en-US" sz="20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8" name="제목 1"/>
          <p:cNvSpPr txBox="1">
            <a:spLocks/>
          </p:cNvSpPr>
          <p:nvPr/>
        </p:nvSpPr>
        <p:spPr>
          <a:xfrm>
            <a:off x="1564302" y="1389425"/>
            <a:ext cx="5177066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는 휠체어를 사용하는 지체장애를 지닌 친구입니다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. </a:t>
            </a:r>
            <a:br>
              <a:rPr lang="en-US" altLang="ko-KR" sz="1200" b="1" dirty="0" smtClean="0">
                <a:solidFill>
                  <a:schemeClr val="tx2"/>
                </a:solidFill>
                <a:latin typeface="+mn-ea"/>
              </a:rPr>
            </a:b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현장체험학습으로 간 놀이공원에서 휠체어로 이동하기 어려운 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/>
            </a:r>
            <a:br>
              <a:rPr lang="en-US" altLang="ko-KR" sz="1200" b="1" dirty="0" smtClean="0">
                <a:solidFill>
                  <a:schemeClr val="tx2"/>
                </a:solidFill>
                <a:latin typeface="+mn-ea"/>
              </a:rPr>
            </a:b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가파를 언덕과 장애인 편의 시설 부족으로 인해 </a:t>
            </a:r>
            <a:endParaRPr lang="en-US" altLang="ko-KR" sz="12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우린 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친구니까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70488" y="8721397"/>
            <a:ext cx="4106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i="1" dirty="0" smtClean="0">
                <a:solidFill>
                  <a:schemeClr val="tx2"/>
                </a:solidFill>
              </a:rPr>
              <a:t>12</a:t>
            </a:r>
            <a:endParaRPr lang="ko-KR" altLang="en-US" sz="1200" b="1" i="1" dirty="0">
              <a:solidFill>
                <a:schemeClr val="tx2"/>
              </a:solidFill>
            </a:endParaRP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그룹 18"/>
          <p:cNvGrpSpPr>
            <a:grpSpLocks noChangeAspect="1"/>
          </p:cNvGrpSpPr>
          <p:nvPr/>
        </p:nvGrpSpPr>
        <p:grpSpPr>
          <a:xfrm>
            <a:off x="757812" y="4403920"/>
            <a:ext cx="806490" cy="806490"/>
            <a:chOff x="1194811" y="1482756"/>
            <a:chExt cx="1152128" cy="1152128"/>
          </a:xfrm>
        </p:grpSpPr>
        <p:sp>
          <p:nvSpPr>
            <p:cNvPr id="20" name="타원 19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2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제목 1"/>
          <p:cNvSpPr txBox="1">
            <a:spLocks/>
          </p:cNvSpPr>
          <p:nvPr/>
        </p:nvSpPr>
        <p:spPr>
          <a:xfrm>
            <a:off x="1556792" y="4717757"/>
            <a:ext cx="515137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우리 학교 및 동네에 있는 편의 시설의 종류를 찾아 써보고</a:t>
            </a:r>
            <a:endParaRPr lang="en-US" altLang="ko-KR" sz="12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그 필요성에 대해 말해 봅시다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sp>
        <p:nvSpPr>
          <p:cNvPr id="47" name="직사각형 46"/>
          <p:cNvSpPr/>
          <p:nvPr/>
        </p:nvSpPr>
        <p:spPr>
          <a:xfrm>
            <a:off x="1631993" y="5478700"/>
            <a:ext cx="4809311" cy="2333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50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그룹 41"/>
          <p:cNvGrpSpPr>
            <a:grpSpLocks noChangeAspect="1"/>
          </p:cNvGrpSpPr>
          <p:nvPr/>
        </p:nvGrpSpPr>
        <p:grpSpPr>
          <a:xfrm>
            <a:off x="548680" y="1235159"/>
            <a:ext cx="806490" cy="806490"/>
            <a:chOff x="1194811" y="1482756"/>
            <a:chExt cx="1152128" cy="1152128"/>
          </a:xfrm>
        </p:grpSpPr>
        <p:sp>
          <p:nvSpPr>
            <p:cNvPr id="43" name="타원 42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1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144698"/>
                </a:solidFill>
              </a:rPr>
              <a:t>우린 친구니</a:t>
            </a:r>
            <a:r>
              <a:rPr lang="ko-KR" altLang="en-US" sz="1400" b="1" dirty="0">
                <a:solidFill>
                  <a:srgbClr val="144698"/>
                </a:solidFill>
              </a:rPr>
              <a:t>까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grpSp>
        <p:nvGrpSpPr>
          <p:cNvPr id="47" name="그룹 46"/>
          <p:cNvGrpSpPr>
            <a:grpSpLocks noChangeAspect="1"/>
          </p:cNvGrpSpPr>
          <p:nvPr/>
        </p:nvGrpSpPr>
        <p:grpSpPr>
          <a:xfrm>
            <a:off x="548680" y="5771663"/>
            <a:ext cx="806490" cy="806490"/>
            <a:chOff x="1194811" y="1482756"/>
            <a:chExt cx="1152128" cy="1152128"/>
          </a:xfrm>
        </p:grpSpPr>
        <p:sp>
          <p:nvSpPr>
            <p:cNvPr id="48" name="타원 47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2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0" name="제목 1"/>
          <p:cNvSpPr txBox="1">
            <a:spLocks/>
          </p:cNvSpPr>
          <p:nvPr/>
        </p:nvSpPr>
        <p:spPr>
          <a:xfrm>
            <a:off x="1370524" y="5952926"/>
            <a:ext cx="5370844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장애인 편의 시설들이 없다면 어떤 어려움이 생길까요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? </a:t>
            </a: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나와 우리 가족이 편의 시설로 인해 어떤 편리함을 경험했는지 말해 봅시다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6170489" y="8721397"/>
            <a:ext cx="410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i="1" dirty="0" smtClean="0">
                <a:solidFill>
                  <a:schemeClr val="tx2"/>
                </a:solidFill>
              </a:rPr>
              <a:t>13</a:t>
            </a:r>
            <a:endParaRPr lang="ko-KR" altLang="en-US" sz="1200" b="1" i="1" dirty="0">
              <a:solidFill>
                <a:schemeClr val="tx2"/>
              </a:solidFill>
            </a:endParaRPr>
          </a:p>
        </p:txBody>
      </p:sp>
      <p:sp>
        <p:nvSpPr>
          <p:cNvPr id="45" name="제목 1"/>
          <p:cNvSpPr txBox="1">
            <a:spLocks/>
          </p:cNvSpPr>
          <p:nvPr/>
        </p:nvSpPr>
        <p:spPr>
          <a:xfrm>
            <a:off x="1355170" y="1561028"/>
            <a:ext cx="515137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몸이 불편한 친구들을 위한 편의 시설의 명칭을 보기에서 찾아 쓰고 </a:t>
            </a:r>
            <a:endParaRPr lang="en-US" altLang="ko-KR" sz="12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그 역할을 알아봅시다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sp>
        <p:nvSpPr>
          <p:cNvPr id="33" name="타원 32"/>
          <p:cNvSpPr/>
          <p:nvPr/>
        </p:nvSpPr>
        <p:spPr>
          <a:xfrm>
            <a:off x="3535945" y="3595033"/>
            <a:ext cx="53821" cy="5382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타원 33"/>
          <p:cNvSpPr/>
          <p:nvPr/>
        </p:nvSpPr>
        <p:spPr>
          <a:xfrm>
            <a:off x="4762215" y="3595033"/>
            <a:ext cx="53821" cy="5382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타원 34"/>
          <p:cNvSpPr/>
          <p:nvPr/>
        </p:nvSpPr>
        <p:spPr>
          <a:xfrm>
            <a:off x="1192359" y="3595033"/>
            <a:ext cx="53821" cy="5382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타원 58"/>
          <p:cNvSpPr/>
          <p:nvPr/>
        </p:nvSpPr>
        <p:spPr>
          <a:xfrm>
            <a:off x="2355235" y="3595033"/>
            <a:ext cx="53821" cy="5382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타원 61"/>
          <p:cNvSpPr/>
          <p:nvPr/>
        </p:nvSpPr>
        <p:spPr>
          <a:xfrm>
            <a:off x="1192359" y="4067944"/>
            <a:ext cx="53821" cy="5382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4" name="_x216740424" descr="EMB000016542e7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82" y="2309416"/>
            <a:ext cx="1035848" cy="83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_x216738664" descr="EMB000016542e8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825" y="2298304"/>
            <a:ext cx="1079750" cy="84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_x216740184" descr="EMB000016542e8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629" y="2288780"/>
            <a:ext cx="1124838" cy="85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TextBox 68"/>
          <p:cNvSpPr txBox="1"/>
          <p:nvPr/>
        </p:nvSpPr>
        <p:spPr>
          <a:xfrm>
            <a:off x="705782" y="4283968"/>
            <a:ext cx="1035848" cy="116756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54000" tIns="36000" rIns="54000" bIns="36000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b="1" dirty="0" smtClean="0">
                <a:solidFill>
                  <a:schemeClr val="tx2"/>
                </a:solidFill>
              </a:rPr>
              <a:t>계단으로 이동하기 힘든 휠체어가 이동하기 편해요</a:t>
            </a:r>
            <a:r>
              <a:rPr lang="en-US" altLang="ko-KR" sz="1000" b="1" dirty="0" smtClean="0">
                <a:solidFill>
                  <a:schemeClr val="tx2"/>
                </a:solidFill>
              </a:rPr>
              <a:t> </a:t>
            </a:r>
            <a:endParaRPr lang="ko-KR" altLang="en-US" sz="1000" b="1" dirty="0">
              <a:solidFill>
                <a:schemeClr val="tx2"/>
              </a:solidFill>
            </a:endParaRPr>
          </a:p>
        </p:txBody>
      </p:sp>
      <p:sp>
        <p:nvSpPr>
          <p:cNvPr id="70" name="타원 69"/>
          <p:cNvSpPr/>
          <p:nvPr/>
        </p:nvSpPr>
        <p:spPr>
          <a:xfrm>
            <a:off x="2355235" y="4067944"/>
            <a:ext cx="53821" cy="5382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타원 70"/>
          <p:cNvSpPr/>
          <p:nvPr/>
        </p:nvSpPr>
        <p:spPr>
          <a:xfrm>
            <a:off x="3535945" y="4067944"/>
            <a:ext cx="53821" cy="5382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타원 71"/>
          <p:cNvSpPr/>
          <p:nvPr/>
        </p:nvSpPr>
        <p:spPr>
          <a:xfrm>
            <a:off x="4762215" y="4067944"/>
            <a:ext cx="53821" cy="5382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TextBox 72"/>
          <p:cNvSpPr txBox="1"/>
          <p:nvPr/>
        </p:nvSpPr>
        <p:spPr>
          <a:xfrm>
            <a:off x="705782" y="3203848"/>
            <a:ext cx="1035847" cy="2070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ko-KR" altLang="en-US" sz="12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844824" y="3203848"/>
            <a:ext cx="1079750" cy="2070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ko-KR" altLang="en-US" sz="12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997629" y="3203848"/>
            <a:ext cx="1124838" cy="2070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ko-KR" altLang="en-US" sz="12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208731" y="3203848"/>
            <a:ext cx="1139175" cy="2070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ko-KR" altLang="en-US" sz="12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832466" y="4283968"/>
            <a:ext cx="1079751" cy="116756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54000" tIns="36000" rIns="54000" bIns="36000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b="1" dirty="0" smtClean="0">
                <a:solidFill>
                  <a:schemeClr val="tx2"/>
                </a:solidFill>
              </a:rPr>
              <a:t>보행이 불안전한</a:t>
            </a:r>
            <a:endParaRPr lang="en-US" altLang="ko-KR" sz="1000" b="1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000" b="1" dirty="0" smtClean="0">
                <a:solidFill>
                  <a:schemeClr val="tx2"/>
                </a:solidFill>
              </a:rPr>
              <a:t>친구들이 계단이나 복도에서 안전하게 걸을 수 있어요</a:t>
            </a:r>
            <a:r>
              <a:rPr lang="en-US" altLang="ko-KR" sz="1000" b="1" dirty="0" smtClean="0">
                <a:solidFill>
                  <a:schemeClr val="tx2"/>
                </a:solidFill>
              </a:rPr>
              <a:t>.</a:t>
            </a:r>
            <a:endParaRPr lang="ko-KR" altLang="en-US" sz="1000" b="1" dirty="0">
              <a:solidFill>
                <a:schemeClr val="tx2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997629" y="4283968"/>
            <a:ext cx="1109601" cy="116756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54000" tIns="36000" rIns="54000" bIns="36000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b="1" dirty="0" smtClean="0">
                <a:solidFill>
                  <a:schemeClr val="tx2"/>
                </a:solidFill>
              </a:rPr>
              <a:t>휠체어를 탄 채로 승차할 수 있어요</a:t>
            </a:r>
            <a:r>
              <a:rPr lang="en-US" altLang="ko-KR" sz="1000" b="1" dirty="0" smtClean="0">
                <a:solidFill>
                  <a:schemeClr val="tx2"/>
                </a:solidFill>
              </a:rPr>
              <a:t>.  </a:t>
            </a:r>
            <a:endParaRPr lang="ko-KR" altLang="en-US" sz="1000" b="1" dirty="0">
              <a:solidFill>
                <a:schemeClr val="tx2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208732" y="4283968"/>
            <a:ext cx="1099921" cy="116756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54000" tIns="36000" rIns="54000" bIns="36000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b="1" dirty="0" smtClean="0">
                <a:solidFill>
                  <a:schemeClr val="tx2"/>
                </a:solidFill>
              </a:rPr>
              <a:t>이동거리가 짧도록</a:t>
            </a:r>
            <a:r>
              <a:rPr lang="en-US" altLang="ko-KR" sz="1000" b="1" dirty="0" smtClean="0">
                <a:solidFill>
                  <a:schemeClr val="tx2"/>
                </a:solidFill>
              </a:rPr>
              <a:t> </a:t>
            </a:r>
            <a:r>
              <a:rPr lang="ko-KR" altLang="en-US" sz="1000" b="1" dirty="0" smtClean="0">
                <a:solidFill>
                  <a:schemeClr val="tx2"/>
                </a:solidFill>
              </a:rPr>
              <a:t>건물의 입구와</a:t>
            </a:r>
            <a:r>
              <a:rPr lang="en-US" altLang="ko-KR" sz="1000" b="1" dirty="0" smtClean="0">
                <a:solidFill>
                  <a:schemeClr val="tx2"/>
                </a:solidFill>
              </a:rPr>
              <a:t> </a:t>
            </a:r>
            <a:r>
              <a:rPr lang="ko-KR" altLang="en-US" sz="1000" b="1" dirty="0" smtClean="0">
                <a:solidFill>
                  <a:schemeClr val="tx2"/>
                </a:solidFill>
              </a:rPr>
              <a:t>가깝게 위치해 있어요</a:t>
            </a:r>
            <a:r>
              <a:rPr lang="en-US" altLang="ko-KR" sz="1000" b="1" dirty="0" smtClean="0">
                <a:solidFill>
                  <a:schemeClr val="tx2"/>
                </a:solidFill>
              </a:rPr>
              <a:t>. </a:t>
            </a:r>
            <a:endParaRPr lang="ko-KR" altLang="en-US" sz="1000" b="1" dirty="0">
              <a:solidFill>
                <a:schemeClr val="tx2"/>
              </a:solidFill>
            </a:endParaRPr>
          </a:p>
        </p:txBody>
      </p:sp>
      <p:pic>
        <p:nvPicPr>
          <p:cNvPr id="80" name="_x216741464" descr="EMB000016542e8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142" y="2276872"/>
            <a:ext cx="999066" cy="86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TextBox 80"/>
          <p:cNvSpPr txBox="1"/>
          <p:nvPr/>
        </p:nvSpPr>
        <p:spPr>
          <a:xfrm>
            <a:off x="5432868" y="3203848"/>
            <a:ext cx="999064" cy="2070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ko-KR" altLang="en-US" sz="12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2" name="타원 81"/>
          <p:cNvSpPr/>
          <p:nvPr/>
        </p:nvSpPr>
        <p:spPr>
          <a:xfrm>
            <a:off x="5901986" y="3595033"/>
            <a:ext cx="53821" cy="5382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타원 82"/>
          <p:cNvSpPr/>
          <p:nvPr/>
        </p:nvSpPr>
        <p:spPr>
          <a:xfrm>
            <a:off x="5901986" y="4067944"/>
            <a:ext cx="53821" cy="5382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TextBox 83"/>
          <p:cNvSpPr txBox="1"/>
          <p:nvPr/>
        </p:nvSpPr>
        <p:spPr>
          <a:xfrm>
            <a:off x="5432867" y="4283968"/>
            <a:ext cx="1092477" cy="116756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54000" tIns="36000" rIns="54000" bIns="36000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b="1" dirty="0" smtClean="0">
                <a:solidFill>
                  <a:schemeClr val="tx2"/>
                </a:solidFill>
              </a:rPr>
              <a:t>손잡이를 설치해서 화장실을 편리하게</a:t>
            </a:r>
            <a:r>
              <a:rPr lang="en-US" altLang="ko-KR" sz="1000" b="1" dirty="0">
                <a:solidFill>
                  <a:schemeClr val="tx2"/>
                </a:solidFill>
              </a:rPr>
              <a:t> </a:t>
            </a:r>
            <a:r>
              <a:rPr lang="ko-KR" altLang="en-US" sz="1000" b="1" dirty="0" smtClean="0">
                <a:solidFill>
                  <a:schemeClr val="tx2"/>
                </a:solidFill>
              </a:rPr>
              <a:t>이용할 수 있도록 해요</a:t>
            </a:r>
            <a:r>
              <a:rPr lang="en-US" altLang="ko-KR" sz="1000" b="1" dirty="0" smtClean="0">
                <a:solidFill>
                  <a:schemeClr val="tx2"/>
                </a:solidFill>
              </a:rPr>
              <a:t>.</a:t>
            </a:r>
            <a:endParaRPr lang="ko-KR" altLang="en-US" sz="1000" b="1" dirty="0">
              <a:solidFill>
                <a:schemeClr val="tx2"/>
              </a:solidFill>
            </a:endParaRPr>
          </a:p>
        </p:txBody>
      </p:sp>
      <p:pic>
        <p:nvPicPr>
          <p:cNvPr id="85" name="_x239954968" descr="EMB00000b8c69c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733" y="2288779"/>
            <a:ext cx="1139176" cy="85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직사각형 85"/>
          <p:cNvSpPr/>
          <p:nvPr/>
        </p:nvSpPr>
        <p:spPr>
          <a:xfrm>
            <a:off x="705782" y="6732240"/>
            <a:ext cx="5819561" cy="18242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321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그룹 41"/>
          <p:cNvGrpSpPr>
            <a:grpSpLocks noChangeAspect="1"/>
          </p:cNvGrpSpPr>
          <p:nvPr/>
        </p:nvGrpSpPr>
        <p:grpSpPr>
          <a:xfrm>
            <a:off x="548680" y="1235159"/>
            <a:ext cx="806490" cy="806490"/>
            <a:chOff x="1194811" y="1482756"/>
            <a:chExt cx="1152128" cy="1152128"/>
          </a:xfrm>
        </p:grpSpPr>
        <p:sp>
          <p:nvSpPr>
            <p:cNvPr id="43" name="타원 42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3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144698"/>
                </a:solidFill>
              </a:rPr>
              <a:t>우린 친구니</a:t>
            </a:r>
            <a:r>
              <a:rPr lang="ko-KR" altLang="en-US" sz="1400" b="1" dirty="0">
                <a:solidFill>
                  <a:srgbClr val="144698"/>
                </a:solidFill>
              </a:rPr>
              <a:t>까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6170489" y="8721397"/>
            <a:ext cx="410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i="1" dirty="0" smtClean="0">
                <a:solidFill>
                  <a:schemeClr val="tx2"/>
                </a:solidFill>
              </a:rPr>
              <a:t>14</a:t>
            </a:r>
            <a:endParaRPr lang="ko-KR" altLang="en-US" sz="1200" b="1" i="1" dirty="0">
              <a:solidFill>
                <a:schemeClr val="tx2"/>
              </a:solidFill>
            </a:endParaRPr>
          </a:p>
        </p:txBody>
      </p:sp>
      <p:sp>
        <p:nvSpPr>
          <p:cNvPr id="45" name="제목 1"/>
          <p:cNvSpPr txBox="1">
            <a:spLocks/>
          </p:cNvSpPr>
          <p:nvPr/>
        </p:nvSpPr>
        <p:spPr>
          <a:xfrm>
            <a:off x="1355170" y="1572470"/>
            <a:ext cx="5151376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아래 칼럼을 읽어보고 느낀 점을 말해 봅시다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내가 서울 시장이 된다면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장애인들과 비장애인들의 편리한 생활을 위해 어떤 편의 시설을 설치하고 싶나요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?</a:t>
            </a:r>
          </a:p>
        </p:txBody>
      </p:sp>
      <p:pic>
        <p:nvPicPr>
          <p:cNvPr id="40" name="_x215274720" descr="EMB00000b8c69c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564" y="2576842"/>
            <a:ext cx="3426628" cy="228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1322396" y="6617727"/>
            <a:ext cx="51282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출처 </a:t>
            </a:r>
            <a:r>
              <a:rPr lang="en-US" altLang="ko-KR" sz="11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: </a:t>
            </a:r>
            <a:r>
              <a:rPr lang="en-US" altLang="ko-KR" sz="1100" dirty="0"/>
              <a:t> </a:t>
            </a:r>
            <a:r>
              <a:rPr lang="en-US" altLang="ko-KR" sz="1100" u="sng" dirty="0" smtClean="0">
                <a:hlinkClick r:id="rId5"/>
              </a:rPr>
              <a:t>http</a:t>
            </a:r>
            <a:r>
              <a:rPr lang="en-US" altLang="ko-KR" sz="1100" u="sng" dirty="0">
                <a:hlinkClick r:id="rId5"/>
              </a:rPr>
              <a:t>://</a:t>
            </a:r>
            <a:r>
              <a:rPr lang="en-US" altLang="ko-KR" sz="1100" u="sng" dirty="0" smtClean="0">
                <a:hlinkClick r:id="rId5"/>
              </a:rPr>
              <a:t>www.hani.co.kr/arti/opinion/column/670756.html</a:t>
            </a:r>
            <a:endParaRPr lang="en-US" altLang="ko-KR" sz="1100" dirty="0"/>
          </a:p>
        </p:txBody>
      </p:sp>
      <p:sp>
        <p:nvSpPr>
          <p:cNvPr id="51" name="직사각형 50"/>
          <p:cNvSpPr/>
          <p:nvPr/>
        </p:nvSpPr>
        <p:spPr>
          <a:xfrm>
            <a:off x="1454564" y="6948264"/>
            <a:ext cx="5177757" cy="15841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제목 1"/>
          <p:cNvSpPr txBox="1">
            <a:spLocks/>
          </p:cNvSpPr>
          <p:nvPr/>
        </p:nvSpPr>
        <p:spPr>
          <a:xfrm>
            <a:off x="1339191" y="4904161"/>
            <a:ext cx="5275643" cy="169738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base">
              <a:lnSpc>
                <a:spcPct val="120000"/>
              </a:lnSpc>
            </a:pPr>
            <a:r>
              <a:rPr lang="ko-KR" altLang="en-US" sz="1100" dirty="0">
                <a:solidFill>
                  <a:schemeClr val="accent1"/>
                </a:solidFill>
                <a:latin typeface="+mn-ea"/>
              </a:rPr>
              <a:t>마음이 더 바쁜 월요일 출근길이지만 비장애인들에게는 그래도 길이 여럿이었다</a:t>
            </a:r>
            <a:r>
              <a:rPr lang="en-US" altLang="ko-KR" sz="1100" dirty="0">
                <a:solidFill>
                  <a:schemeClr val="accent1"/>
                </a:solidFill>
                <a:latin typeface="+mn-ea"/>
              </a:rPr>
              <a:t>. </a:t>
            </a:r>
            <a:r>
              <a:rPr lang="ko-KR" altLang="en-US" sz="1100" dirty="0">
                <a:solidFill>
                  <a:schemeClr val="accent1"/>
                </a:solidFill>
                <a:latin typeface="+mn-ea"/>
              </a:rPr>
              <a:t>하지만 휠체어를 다리 삼은 장애인들에게는 리프트뿐</a:t>
            </a:r>
            <a:r>
              <a:rPr lang="en-US" altLang="ko-KR" sz="1100" dirty="0">
                <a:solidFill>
                  <a:schemeClr val="accent1"/>
                </a:solidFill>
                <a:latin typeface="+mn-ea"/>
              </a:rPr>
              <a:t>. </a:t>
            </a:r>
            <a:r>
              <a:rPr lang="ko-KR" altLang="en-US" sz="1100" dirty="0">
                <a:solidFill>
                  <a:schemeClr val="accent1"/>
                </a:solidFill>
                <a:latin typeface="+mn-ea"/>
              </a:rPr>
              <a:t>그마저도 이날 고장이었다</a:t>
            </a:r>
            <a:r>
              <a:rPr lang="en-US" altLang="ko-KR" sz="1100" dirty="0">
                <a:solidFill>
                  <a:schemeClr val="accent1"/>
                </a:solidFill>
                <a:latin typeface="+mn-ea"/>
              </a:rPr>
              <a:t>. </a:t>
            </a:r>
            <a:r>
              <a:rPr lang="ko-KR" altLang="en-US" sz="1100" dirty="0">
                <a:solidFill>
                  <a:schemeClr val="accent1"/>
                </a:solidFill>
                <a:latin typeface="+mn-ea"/>
              </a:rPr>
              <a:t>위험하고 느린 리프트 대신 지하철역마다 엘리베이터를 설치해달라 호소하는 캠페인을 위해 </a:t>
            </a:r>
            <a:r>
              <a:rPr lang="en-US" altLang="ko-KR" sz="1100" dirty="0">
                <a:solidFill>
                  <a:schemeClr val="accent1"/>
                </a:solidFill>
                <a:latin typeface="+mn-ea"/>
              </a:rPr>
              <a:t>22</a:t>
            </a:r>
            <a:r>
              <a:rPr lang="ko-KR" altLang="en-US" sz="1100" dirty="0">
                <a:solidFill>
                  <a:schemeClr val="accent1"/>
                </a:solidFill>
                <a:latin typeface="+mn-ea"/>
              </a:rPr>
              <a:t>일 서울 </a:t>
            </a:r>
            <a:r>
              <a:rPr lang="ko-KR" altLang="en-US" sz="1100" dirty="0" err="1">
                <a:solidFill>
                  <a:schemeClr val="accent1"/>
                </a:solidFill>
                <a:latin typeface="+mn-ea"/>
              </a:rPr>
              <a:t>광화문역을</a:t>
            </a:r>
            <a:r>
              <a:rPr lang="ko-KR" altLang="en-US" sz="1100" dirty="0">
                <a:solidFill>
                  <a:schemeClr val="accent1"/>
                </a:solidFill>
                <a:latin typeface="+mn-ea"/>
              </a:rPr>
              <a:t> 찾은 박경석 </a:t>
            </a:r>
            <a:r>
              <a:rPr lang="ko-KR" altLang="en-US" sz="1100" dirty="0" err="1">
                <a:solidFill>
                  <a:schemeClr val="accent1"/>
                </a:solidFill>
                <a:latin typeface="+mn-ea"/>
              </a:rPr>
              <a:t>노들장애인야학</a:t>
            </a:r>
            <a:r>
              <a:rPr lang="ko-KR" altLang="en-US" sz="1100" dirty="0">
                <a:solidFill>
                  <a:schemeClr val="accent1"/>
                </a:solidFill>
                <a:latin typeface="+mn-ea"/>
              </a:rPr>
              <a:t> 교장은 활동가들이 전동휠체어와 함께 들어 옮겨줘 승강장까지 내려올 수 </a:t>
            </a:r>
            <a:r>
              <a:rPr lang="ko-KR" altLang="en-US" sz="1100" dirty="0" smtClean="0">
                <a:solidFill>
                  <a:schemeClr val="accent1"/>
                </a:solidFill>
                <a:latin typeface="+mn-ea"/>
              </a:rPr>
              <a:t>있었다</a:t>
            </a:r>
            <a:endParaRPr lang="en-US" altLang="ko-KR" sz="1100" dirty="0" smtClean="0">
              <a:solidFill>
                <a:schemeClr val="accent1"/>
              </a:solidFill>
              <a:latin typeface="+mn-ea"/>
              <a:ea typeface="+mn-ea"/>
            </a:endParaRPr>
          </a:p>
          <a:p>
            <a:pPr algn="just" fontAlgn="base">
              <a:lnSpc>
                <a:spcPct val="120000"/>
              </a:lnSpc>
            </a:pPr>
            <a:r>
              <a:rPr lang="ko-KR" altLang="en-US" sz="1100" dirty="0" smtClean="0">
                <a:solidFill>
                  <a:schemeClr val="accent1"/>
                </a:solidFill>
                <a:latin typeface="+mn-ea"/>
                <a:ea typeface="+mn-ea"/>
              </a:rPr>
              <a:t>흰머리 </a:t>
            </a:r>
            <a:r>
              <a:rPr lang="ko-KR" altLang="en-US" sz="1100" dirty="0">
                <a:solidFill>
                  <a:schemeClr val="accent1"/>
                </a:solidFill>
                <a:latin typeface="+mn-ea"/>
                <a:ea typeface="+mn-ea"/>
              </a:rPr>
              <a:t>성성한 그가 리프트에 올라탄 채 외쳤다</a:t>
            </a:r>
            <a:r>
              <a:rPr lang="en-US" altLang="ko-KR" sz="1100" dirty="0">
                <a:solidFill>
                  <a:schemeClr val="accent1"/>
                </a:solidFill>
                <a:latin typeface="+mn-ea"/>
                <a:ea typeface="+mn-ea"/>
              </a:rPr>
              <a:t>. “</a:t>
            </a:r>
            <a:r>
              <a:rPr lang="ko-KR" altLang="en-US" sz="1100" dirty="0">
                <a:solidFill>
                  <a:schemeClr val="accent1"/>
                </a:solidFill>
                <a:latin typeface="+mn-ea"/>
                <a:ea typeface="+mn-ea"/>
              </a:rPr>
              <a:t>장애인들도 여러분처럼 안전하게 출근하고 등교하고 싶습니다</a:t>
            </a:r>
            <a:r>
              <a:rPr lang="en-US" altLang="ko-KR" sz="1100" dirty="0">
                <a:solidFill>
                  <a:schemeClr val="accent1"/>
                </a:solidFill>
                <a:latin typeface="+mn-ea"/>
                <a:ea typeface="+mn-ea"/>
              </a:rPr>
              <a:t>. </a:t>
            </a:r>
            <a:r>
              <a:rPr lang="ko-KR" altLang="en-US" sz="1100" dirty="0">
                <a:solidFill>
                  <a:schemeClr val="accent1"/>
                </a:solidFill>
                <a:latin typeface="+mn-ea"/>
                <a:ea typeface="+mn-ea"/>
              </a:rPr>
              <a:t>교통약자를 위한 엘리베이터 설치를 위해 힘써 주십시오</a:t>
            </a:r>
            <a:r>
              <a:rPr lang="en-US" altLang="ko-KR" sz="1100" dirty="0">
                <a:solidFill>
                  <a:schemeClr val="accent1"/>
                </a:solidFill>
                <a:latin typeface="+mn-ea"/>
                <a:ea typeface="+mn-ea"/>
              </a:rPr>
              <a:t>!” </a:t>
            </a:r>
            <a:endParaRPr lang="ko-KR" altLang="en-US" sz="1100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7472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그룹 41"/>
          <p:cNvGrpSpPr>
            <a:grpSpLocks noChangeAspect="1"/>
          </p:cNvGrpSpPr>
          <p:nvPr/>
        </p:nvGrpSpPr>
        <p:grpSpPr>
          <a:xfrm>
            <a:off x="548680" y="1235159"/>
            <a:ext cx="806490" cy="806490"/>
            <a:chOff x="1194811" y="1482756"/>
            <a:chExt cx="1152128" cy="1152128"/>
          </a:xfrm>
        </p:grpSpPr>
        <p:sp>
          <p:nvSpPr>
            <p:cNvPr id="43" name="타원 42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4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144698"/>
                </a:solidFill>
              </a:rPr>
              <a:t>우린 친구니</a:t>
            </a:r>
            <a:r>
              <a:rPr lang="ko-KR" altLang="en-US" sz="1400" b="1" dirty="0">
                <a:solidFill>
                  <a:srgbClr val="144698"/>
                </a:solidFill>
              </a:rPr>
              <a:t>까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6170489" y="8721397"/>
            <a:ext cx="410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i="1" dirty="0" smtClean="0">
                <a:solidFill>
                  <a:schemeClr val="tx2"/>
                </a:solidFill>
              </a:rPr>
              <a:t>15</a:t>
            </a:r>
            <a:endParaRPr lang="ko-KR" altLang="en-US" sz="1200" b="1" i="1" dirty="0">
              <a:solidFill>
                <a:schemeClr val="tx2"/>
              </a:solidFill>
            </a:endParaRPr>
          </a:p>
        </p:txBody>
      </p:sp>
      <p:sp>
        <p:nvSpPr>
          <p:cNvPr id="45" name="제목 1"/>
          <p:cNvSpPr txBox="1">
            <a:spLocks/>
          </p:cNvSpPr>
          <p:nvPr/>
        </p:nvSpPr>
        <p:spPr>
          <a:xfrm>
            <a:off x="1355170" y="1572470"/>
            <a:ext cx="5151376" cy="61061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다음 공익광고에 나오는 사진을 보고 어떤 생각이 드는지 </a:t>
            </a:r>
            <a:endParaRPr lang="en-US" altLang="ko-KR" sz="12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자유롭게 말해 봅시다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sp>
        <p:nvSpPr>
          <p:cNvPr id="51" name="직사각형 50"/>
          <p:cNvSpPr/>
          <p:nvPr/>
        </p:nvSpPr>
        <p:spPr>
          <a:xfrm>
            <a:off x="1454565" y="5652120"/>
            <a:ext cx="5051982" cy="12241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_x239955368" descr="EMB00000b8c69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564" y="2314981"/>
            <a:ext cx="2907053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316704" y="6948264"/>
            <a:ext cx="921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여기서 잠깐</a:t>
            </a:r>
            <a:r>
              <a:rPr lang="en-US" altLang="ko-KR" sz="105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!</a:t>
            </a:r>
            <a:endParaRPr lang="ko-KR" altLang="en-US" sz="1050" b="1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1340768" y="7204449"/>
            <a:ext cx="5291553" cy="155119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ko-KR" altLang="en-US" sz="1000" b="1" dirty="0" smtClean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rPr>
              <a:t>장애인 편의 시설은 </a:t>
            </a:r>
            <a:r>
              <a:rPr lang="ko-KR" altLang="en-US" sz="1000" b="1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장애인ㆍ노인ㆍ임산부</a:t>
            </a:r>
            <a:r>
              <a:rPr lang="ko-KR" altLang="en-US" sz="1000" b="1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 </a:t>
            </a:r>
            <a:r>
              <a:rPr lang="ko-KR" altLang="en-US" sz="1000" b="1" dirty="0" smtClean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rPr>
              <a:t>등 취약 계층을 포함하여 다양한 사람들이 건축물</a:t>
            </a:r>
            <a:r>
              <a:rPr lang="en-US" altLang="ko-KR" sz="1000" b="1" dirty="0" smtClean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rPr>
              <a:t>, </a:t>
            </a:r>
            <a:r>
              <a:rPr lang="ko-KR" altLang="en-US" sz="1000" b="1" dirty="0" smtClean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rPr>
              <a:t>교통수단</a:t>
            </a:r>
            <a:r>
              <a:rPr lang="en-US" altLang="ko-KR" sz="1000" b="1" dirty="0" smtClean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rPr>
              <a:t>, </a:t>
            </a:r>
            <a:r>
              <a:rPr lang="ko-KR" altLang="en-US" sz="1000" b="1" dirty="0" smtClean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rPr>
              <a:t>도로</a:t>
            </a:r>
            <a:r>
              <a:rPr lang="en-US" altLang="ko-KR" sz="1000" b="1" dirty="0" smtClean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rPr>
              <a:t>, </a:t>
            </a:r>
            <a:r>
              <a:rPr lang="ko-KR" altLang="en-US" sz="1000" b="1" dirty="0" smtClean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rPr>
              <a:t>정보통신망 등에 편리하고 안전하게 접근할 수 있도록 제공되는 시설들을 말해요</a:t>
            </a:r>
            <a:r>
              <a:rPr lang="en-US" altLang="ko-KR" sz="1000" b="1" dirty="0" smtClean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rPr>
              <a:t>. </a:t>
            </a:r>
          </a:p>
          <a:p>
            <a:pPr algn="l">
              <a:lnSpc>
                <a:spcPct val="120000"/>
              </a:lnSpc>
            </a:pPr>
            <a:r>
              <a:rPr lang="ko-KR" altLang="en-US" sz="1000" b="1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「</a:t>
            </a:r>
            <a:r>
              <a:rPr lang="ko-KR" altLang="en-US" sz="1000" b="1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장애인ㆍ노인ㆍ임산부</a:t>
            </a:r>
            <a:r>
              <a:rPr lang="ko-KR" altLang="en-US" sz="1000" b="1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 등의 편의증진 보장에 관한 법률」에서 편의 시설을 장애인 등이 생활하는데 있어 이동과 시설이용과 정보에의 접근을 편리하게 할 수 있는 시설과 설비라고 말하고 있어요</a:t>
            </a:r>
            <a:r>
              <a:rPr lang="en-US" altLang="ko-KR" sz="1000" b="1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.</a:t>
            </a:r>
          </a:p>
          <a:p>
            <a:pPr algn="l">
              <a:lnSpc>
                <a:spcPct val="120000"/>
              </a:lnSpc>
            </a:pPr>
            <a:r>
              <a:rPr lang="ko-KR" altLang="en-US" sz="1000" b="1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편의 시설은 취약 계층을 포함한 모든 사람의 </a:t>
            </a:r>
            <a:r>
              <a:rPr lang="ko-KR" altLang="en-US" sz="1000" b="1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접근권과</a:t>
            </a:r>
            <a:r>
              <a:rPr lang="ko-KR" altLang="en-US" sz="1000" b="1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 이동권을 보장하기 위한 것입니다</a:t>
            </a:r>
            <a:r>
              <a:rPr lang="en-US" altLang="ko-KR" sz="1000" b="1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.  </a:t>
            </a:r>
          </a:p>
          <a:p>
            <a:pPr algn="l">
              <a:lnSpc>
                <a:spcPct val="120000"/>
              </a:lnSpc>
            </a:pPr>
            <a:r>
              <a:rPr lang="en-US" altLang="ko-KR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(</a:t>
            </a:r>
            <a:r>
              <a:rPr lang="ko-KR" altLang="en-US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특수교육학 용어사전</a:t>
            </a:r>
            <a:r>
              <a:rPr lang="en-US" altLang="ko-KR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, 2009. </a:t>
            </a:r>
            <a:r>
              <a:rPr lang="ko-KR" altLang="en-US" sz="9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국립특수교육원</a:t>
            </a:r>
            <a:r>
              <a:rPr lang="en-US" altLang="ko-KR" sz="900" dirty="0" smtClean="0">
                <a:solidFill>
                  <a:schemeClr val="bg1">
                    <a:lumMod val="65000"/>
                  </a:schemeClr>
                </a:solidFill>
                <a:latin typeface="+mn-ea"/>
              </a:rPr>
              <a:t>)</a:t>
            </a:r>
            <a:endParaRPr lang="en-US" altLang="ko-KR" sz="9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4796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5126881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144698"/>
                </a:solidFill>
              </a:rPr>
              <a:t>우린 친구니까  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1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예시답안 및 교사용 활동자료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6170489" y="8721397"/>
            <a:ext cx="410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i="1" dirty="0" smtClean="0">
                <a:solidFill>
                  <a:schemeClr val="tx2"/>
                </a:solidFill>
              </a:rPr>
              <a:t>16</a:t>
            </a:r>
            <a:endParaRPr lang="ko-KR" altLang="en-US" sz="1200" b="1" i="1" dirty="0">
              <a:solidFill>
                <a:schemeClr val="tx2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739535" y="1095780"/>
            <a:ext cx="45373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1200" b="1" dirty="0" smtClean="0">
                <a:solidFill>
                  <a:srgbClr val="144698"/>
                </a:solidFill>
              </a:rPr>
              <a:t>수지는 </a:t>
            </a:r>
            <a:r>
              <a:rPr lang="ko-KR" altLang="en-US" sz="1200" b="1" dirty="0" smtClean="0">
                <a:solidFill>
                  <a:schemeClr val="accent1"/>
                </a:solidFill>
              </a:rPr>
              <a:t>오르막길</a:t>
            </a:r>
            <a:r>
              <a:rPr lang="en-US" altLang="ko-KR" sz="1200" b="1" dirty="0" smtClean="0">
                <a:solidFill>
                  <a:schemeClr val="accent1"/>
                </a:solidFill>
              </a:rPr>
              <a:t>, </a:t>
            </a:r>
            <a:r>
              <a:rPr lang="ko-KR" altLang="en-US" sz="1200" b="1" dirty="0" smtClean="0">
                <a:solidFill>
                  <a:schemeClr val="accent1"/>
                </a:solidFill>
              </a:rPr>
              <a:t>길가의 턱</a:t>
            </a:r>
            <a:r>
              <a:rPr lang="ko-KR" altLang="en-US" sz="1200" b="1" dirty="0" smtClean="0">
                <a:solidFill>
                  <a:schemeClr val="tx2"/>
                </a:solidFill>
              </a:rPr>
              <a:t>이 불편했어요</a:t>
            </a:r>
            <a:r>
              <a:rPr lang="en-US" altLang="ko-KR" sz="1200" b="1" dirty="0" smtClean="0">
                <a:solidFill>
                  <a:schemeClr val="tx2"/>
                </a:solidFill>
              </a:rPr>
              <a:t>. 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1200" b="1" dirty="0" smtClean="0">
                <a:solidFill>
                  <a:schemeClr val="tx2"/>
                </a:solidFill>
              </a:rPr>
              <a:t>당황스러웠다</a:t>
            </a:r>
            <a:r>
              <a:rPr lang="en-US" altLang="ko-KR" sz="1200" b="1" dirty="0" smtClean="0">
                <a:solidFill>
                  <a:schemeClr val="tx2"/>
                </a:solidFill>
              </a:rPr>
              <a:t>, </a:t>
            </a:r>
            <a:r>
              <a:rPr lang="ko-KR" altLang="en-US" sz="1200" b="1" dirty="0" smtClean="0">
                <a:solidFill>
                  <a:schemeClr val="tx2"/>
                </a:solidFill>
              </a:rPr>
              <a:t>불편했다</a:t>
            </a:r>
            <a:r>
              <a:rPr lang="en-US" altLang="ko-KR" sz="1200" b="1" dirty="0" smtClean="0">
                <a:solidFill>
                  <a:schemeClr val="tx2"/>
                </a:solidFill>
              </a:rPr>
              <a:t>, </a:t>
            </a:r>
            <a:r>
              <a:rPr lang="ko-KR" altLang="en-US" sz="1200" b="1" dirty="0" smtClean="0">
                <a:solidFill>
                  <a:schemeClr val="tx2"/>
                </a:solidFill>
              </a:rPr>
              <a:t>울고 싶었다 등</a:t>
            </a:r>
            <a:r>
              <a:rPr lang="en-US" altLang="ko-KR" sz="1200" b="1" dirty="0" smtClean="0">
                <a:solidFill>
                  <a:schemeClr val="tx2"/>
                </a:solidFill>
              </a:rPr>
              <a:t>. 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1200" b="1" dirty="0" smtClean="0">
                <a:solidFill>
                  <a:schemeClr val="tx2"/>
                </a:solidFill>
              </a:rPr>
              <a:t>오르막길에서 휠체어를 밀어주었다</a:t>
            </a:r>
            <a:r>
              <a:rPr lang="en-US" altLang="ko-KR" sz="1200" b="1" dirty="0" smtClean="0">
                <a:solidFill>
                  <a:schemeClr val="tx2"/>
                </a:solidFill>
              </a:rPr>
              <a:t>, </a:t>
            </a:r>
            <a:r>
              <a:rPr lang="ko-KR" altLang="en-US" sz="1200" b="1" dirty="0" smtClean="0">
                <a:solidFill>
                  <a:schemeClr val="tx2"/>
                </a:solidFill>
              </a:rPr>
              <a:t>장애인 전용 화장실을 찾아주었다</a:t>
            </a:r>
            <a:r>
              <a:rPr lang="en-US" altLang="ko-KR" sz="1200" b="1" dirty="0" smtClean="0">
                <a:solidFill>
                  <a:schemeClr val="tx2"/>
                </a:solidFill>
              </a:rPr>
              <a:t>, </a:t>
            </a:r>
            <a:r>
              <a:rPr lang="ko-KR" altLang="en-US" sz="1200" b="1" dirty="0" smtClean="0">
                <a:solidFill>
                  <a:schemeClr val="tx2"/>
                </a:solidFill>
              </a:rPr>
              <a:t>현장체험학습 때 짝이 되겠다고 자원했다</a:t>
            </a:r>
            <a:r>
              <a:rPr lang="en-US" altLang="ko-KR" sz="1200" b="1" dirty="0" smtClean="0">
                <a:solidFill>
                  <a:schemeClr val="tx2"/>
                </a:solidFill>
              </a:rPr>
              <a:t>.</a:t>
            </a:r>
            <a:endParaRPr lang="en-US" altLang="ko-KR" sz="1200" b="1" dirty="0" smtClean="0">
              <a:solidFill>
                <a:srgbClr val="144698"/>
              </a:solidFill>
            </a:endParaRPr>
          </a:p>
        </p:txBody>
      </p:sp>
      <p:grpSp>
        <p:nvGrpSpPr>
          <p:cNvPr id="39" name="그룹 38"/>
          <p:cNvGrpSpPr/>
          <p:nvPr/>
        </p:nvGrpSpPr>
        <p:grpSpPr>
          <a:xfrm>
            <a:off x="764704" y="1227751"/>
            <a:ext cx="893621" cy="996350"/>
            <a:chOff x="1868267" y="2990622"/>
            <a:chExt cx="893621" cy="99635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41" name="직사각형 40"/>
            <p:cNvSpPr/>
            <p:nvPr/>
          </p:nvSpPr>
          <p:spPr>
            <a:xfrm>
              <a:off x="1904675" y="2990622"/>
              <a:ext cx="857213" cy="996350"/>
            </a:xfrm>
            <a:prstGeom prst="rect">
              <a:avLst/>
            </a:prstGeom>
            <a:grpFill/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951050" y="3637965"/>
              <a:ext cx="57594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smtClean="0">
                  <a:solidFill>
                    <a:srgbClr val="144698"/>
                  </a:solidFill>
                </a:rPr>
                <a:t>내용</a:t>
              </a:r>
              <a:endParaRPr lang="en-US" altLang="ko-KR" sz="12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868267" y="3016136"/>
              <a:ext cx="54046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accent1"/>
                  </a:solidFill>
                </a:rPr>
                <a:t>1</a:t>
              </a:r>
              <a:endParaRPr lang="ko-KR" altLang="en-US" sz="36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739535" y="2489771"/>
            <a:ext cx="45373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1200" b="1" dirty="0" smtClean="0">
                <a:solidFill>
                  <a:srgbClr val="144698"/>
                </a:solidFill>
              </a:rPr>
              <a:t>도움을 주었던 경험을 자유롭게 말한 후 그런 행동은 상대방 뿐 아니라 스스로에게도 기쁨을 줄 수 있음을 알도록 한다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. 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1200" b="1" dirty="0" smtClean="0">
                <a:solidFill>
                  <a:srgbClr val="144698"/>
                </a:solidFill>
              </a:rPr>
              <a:t>계단을 경사로 또는 승강기로 바꿔 그린다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. 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en-US" altLang="ko-KR" sz="1200" b="1" dirty="0">
                <a:solidFill>
                  <a:srgbClr val="144698"/>
                </a:solidFill>
              </a:rPr>
              <a:t> 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 </a:t>
            </a:r>
          </a:p>
        </p:txBody>
      </p:sp>
      <p:grpSp>
        <p:nvGrpSpPr>
          <p:cNvPr id="49" name="그룹 48"/>
          <p:cNvGrpSpPr/>
          <p:nvPr/>
        </p:nvGrpSpPr>
        <p:grpSpPr>
          <a:xfrm>
            <a:off x="801112" y="2616354"/>
            <a:ext cx="857213" cy="5916085"/>
            <a:chOff x="1904675" y="2990621"/>
            <a:chExt cx="857213" cy="5916085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50" name="직사각형 49"/>
            <p:cNvSpPr/>
            <p:nvPr/>
          </p:nvSpPr>
          <p:spPr>
            <a:xfrm>
              <a:off x="1904675" y="2990621"/>
              <a:ext cx="857213" cy="5916085"/>
            </a:xfrm>
            <a:prstGeom prst="rect">
              <a:avLst/>
            </a:prstGeom>
            <a:grpFill/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951050" y="3668049"/>
              <a:ext cx="57594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smtClean="0">
                  <a:solidFill>
                    <a:srgbClr val="144698"/>
                  </a:solidFill>
                </a:rPr>
                <a:t>적용</a:t>
              </a:r>
              <a:endParaRPr lang="en-US" altLang="ko-KR" sz="12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909946" y="3046220"/>
              <a:ext cx="54046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accent1"/>
                  </a:solidFill>
                </a:rPr>
                <a:t>2</a:t>
              </a:r>
              <a:endParaRPr lang="ko-KR" altLang="en-US" sz="36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5" name="그룹 14"/>
          <p:cNvGrpSpPr/>
          <p:nvPr/>
        </p:nvGrpSpPr>
        <p:grpSpPr>
          <a:xfrm>
            <a:off x="2071704" y="3625302"/>
            <a:ext cx="4509393" cy="1965859"/>
            <a:chOff x="2071704" y="3625302"/>
            <a:chExt cx="4509393" cy="1965859"/>
          </a:xfrm>
        </p:grpSpPr>
        <p:sp>
          <p:nvSpPr>
            <p:cNvPr id="25" name="타원 24"/>
            <p:cNvSpPr/>
            <p:nvPr/>
          </p:nvSpPr>
          <p:spPr>
            <a:xfrm>
              <a:off x="5163011" y="4055912"/>
              <a:ext cx="66383" cy="6638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9" name="그룹 18"/>
            <p:cNvGrpSpPr/>
            <p:nvPr/>
          </p:nvGrpSpPr>
          <p:grpSpPr>
            <a:xfrm>
              <a:off x="5332486" y="3863129"/>
              <a:ext cx="1248611" cy="402366"/>
              <a:chOff x="1904675" y="2990622"/>
              <a:chExt cx="1578778" cy="575012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37" name="직사각형 36"/>
              <p:cNvSpPr/>
              <p:nvPr/>
            </p:nvSpPr>
            <p:spPr>
              <a:xfrm>
                <a:off x="1904675" y="2990622"/>
                <a:ext cx="1578778" cy="575012"/>
              </a:xfrm>
              <a:prstGeom prst="rect">
                <a:avLst/>
              </a:prstGeom>
              <a:grpFill/>
              <a:ln w="76200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951049" y="3121200"/>
                <a:ext cx="1272812" cy="3776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100" b="1" dirty="0" smtClean="0">
                    <a:solidFill>
                      <a:srgbClr val="144698"/>
                    </a:solidFill>
                  </a:rPr>
                  <a:t>잘 했어요</a:t>
                </a:r>
                <a:r>
                  <a:rPr lang="en-US" altLang="ko-KR" sz="1100" b="1" dirty="0" smtClean="0">
                    <a:solidFill>
                      <a:srgbClr val="144698"/>
                    </a:solidFill>
                  </a:rPr>
                  <a:t>. </a:t>
                </a:r>
              </a:p>
            </p:txBody>
          </p:sp>
        </p:grpSp>
        <p:sp>
          <p:nvSpPr>
            <p:cNvPr id="20" name="직사각형 19"/>
            <p:cNvSpPr/>
            <p:nvPr/>
          </p:nvSpPr>
          <p:spPr>
            <a:xfrm>
              <a:off x="2071704" y="3625302"/>
              <a:ext cx="2208026" cy="4123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100" b="1" dirty="0" smtClean="0">
                  <a:solidFill>
                    <a:schemeClr val="tx2"/>
                  </a:solidFill>
                </a:rPr>
                <a:t>휠체어로 이동하는 친구를 위해</a:t>
              </a:r>
              <a:endParaRPr lang="en-US" altLang="ko-KR" sz="1100" b="1" dirty="0" smtClean="0">
                <a:solidFill>
                  <a:schemeClr val="tx2"/>
                </a:solidFill>
              </a:endParaRPr>
            </a:p>
            <a:p>
              <a:r>
                <a:rPr lang="ko-KR" altLang="en-US" sz="1100" b="1" dirty="0" smtClean="0">
                  <a:solidFill>
                    <a:schemeClr val="tx2"/>
                  </a:solidFill>
                </a:rPr>
                <a:t>복도에서 뛰지 않아요</a:t>
              </a:r>
              <a:r>
                <a:rPr lang="en-US" altLang="ko-KR" sz="1100" b="1" dirty="0" smtClean="0">
                  <a:solidFill>
                    <a:schemeClr val="tx2"/>
                  </a:solidFill>
                </a:rPr>
                <a:t>. </a:t>
              </a:r>
              <a:endParaRPr lang="ko-KR" altLang="en-US" sz="1100" b="1" dirty="0">
                <a:solidFill>
                  <a:schemeClr val="tx2"/>
                </a:solidFill>
              </a:endParaRPr>
            </a:p>
          </p:txBody>
        </p:sp>
        <p:grpSp>
          <p:nvGrpSpPr>
            <p:cNvPr id="21" name="그룹 20"/>
            <p:cNvGrpSpPr/>
            <p:nvPr/>
          </p:nvGrpSpPr>
          <p:grpSpPr>
            <a:xfrm>
              <a:off x="5332486" y="4905659"/>
              <a:ext cx="1248611" cy="379228"/>
              <a:chOff x="1904675" y="2990622"/>
              <a:chExt cx="1578778" cy="575012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35" name="직사각형 34"/>
              <p:cNvSpPr/>
              <p:nvPr/>
            </p:nvSpPr>
            <p:spPr>
              <a:xfrm>
                <a:off x="1904675" y="2990622"/>
                <a:ext cx="1578778" cy="575012"/>
              </a:xfrm>
              <a:prstGeom prst="rect">
                <a:avLst/>
              </a:prstGeom>
              <a:grpFill/>
              <a:ln w="76200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1951049" y="3124983"/>
                <a:ext cx="1532404" cy="3966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100" b="1" dirty="0" smtClean="0">
                    <a:solidFill>
                      <a:srgbClr val="144698"/>
                    </a:solidFill>
                  </a:rPr>
                  <a:t>다시 생각해봐요</a:t>
                </a:r>
                <a:r>
                  <a:rPr lang="en-US" altLang="ko-KR" sz="1100" b="1" dirty="0" smtClean="0">
                    <a:solidFill>
                      <a:srgbClr val="144698"/>
                    </a:solidFill>
                  </a:rPr>
                  <a:t>. </a:t>
                </a:r>
              </a:p>
            </p:txBody>
          </p:sp>
        </p:grpSp>
        <p:sp>
          <p:nvSpPr>
            <p:cNvPr id="22" name="직사각형 21"/>
            <p:cNvSpPr/>
            <p:nvPr/>
          </p:nvSpPr>
          <p:spPr>
            <a:xfrm>
              <a:off x="2089077" y="4122632"/>
              <a:ext cx="2208026" cy="4123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100" b="1" dirty="0" smtClean="0">
                  <a:solidFill>
                    <a:schemeClr val="tx2"/>
                  </a:solidFill>
                </a:rPr>
                <a:t>휠체어를 밀 때 </a:t>
              </a:r>
              <a:endParaRPr lang="en-US" altLang="ko-KR" sz="1100" b="1" dirty="0" smtClean="0">
                <a:solidFill>
                  <a:schemeClr val="tx2"/>
                </a:solidFill>
              </a:endParaRPr>
            </a:p>
            <a:p>
              <a:r>
                <a:rPr lang="ko-KR" altLang="en-US" sz="1100" b="1" dirty="0" smtClean="0">
                  <a:solidFill>
                    <a:schemeClr val="tx2"/>
                  </a:solidFill>
                </a:rPr>
                <a:t>신나게 세게 밀어준다</a:t>
              </a:r>
              <a:r>
                <a:rPr lang="en-US" altLang="ko-KR" sz="1100" b="1" dirty="0" smtClean="0">
                  <a:solidFill>
                    <a:schemeClr val="tx2"/>
                  </a:solidFill>
                </a:rPr>
                <a:t>. </a:t>
              </a:r>
              <a:endParaRPr lang="ko-KR" altLang="en-US" sz="1100" b="1" dirty="0">
                <a:solidFill>
                  <a:schemeClr val="tx2"/>
                </a:solidFill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2089077" y="4645634"/>
              <a:ext cx="2208026" cy="4123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100" b="1" dirty="0" smtClean="0">
                  <a:solidFill>
                    <a:schemeClr val="tx2"/>
                  </a:solidFill>
                </a:rPr>
                <a:t>휠체어로 이동하는 친구에게</a:t>
              </a:r>
              <a:endParaRPr lang="en-US" altLang="ko-KR" sz="1100" b="1" dirty="0" smtClean="0">
                <a:solidFill>
                  <a:schemeClr val="tx2"/>
                </a:solidFill>
              </a:endParaRPr>
            </a:p>
            <a:p>
              <a:r>
                <a:rPr lang="ko-KR" altLang="en-US" sz="1100" b="1" dirty="0" smtClean="0">
                  <a:solidFill>
                    <a:schemeClr val="tx2"/>
                  </a:solidFill>
                </a:rPr>
                <a:t>먼저 도움이 필요한지 물어본다</a:t>
              </a:r>
              <a:r>
                <a:rPr lang="en-US" altLang="ko-KR" sz="1100" b="1" dirty="0" smtClean="0">
                  <a:solidFill>
                    <a:schemeClr val="tx2"/>
                  </a:solidFill>
                </a:rPr>
                <a:t>.  </a:t>
              </a:r>
              <a:endParaRPr lang="ko-KR" altLang="en-US" sz="1100" b="1" dirty="0">
                <a:solidFill>
                  <a:schemeClr val="tx2"/>
                </a:solidFill>
              </a:endParaRPr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2089077" y="5178784"/>
              <a:ext cx="2208026" cy="4123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100" b="1" dirty="0" smtClean="0">
                  <a:solidFill>
                    <a:schemeClr val="tx2"/>
                  </a:solidFill>
                </a:rPr>
                <a:t>혼자 걷는 것이 불편한 친구를</a:t>
              </a:r>
              <a:endParaRPr lang="en-US" altLang="ko-KR" sz="1100" b="1" dirty="0" smtClean="0">
                <a:solidFill>
                  <a:schemeClr val="tx2"/>
                </a:solidFill>
              </a:endParaRPr>
            </a:p>
            <a:p>
              <a:r>
                <a:rPr lang="ko-KR" altLang="en-US" sz="1100" b="1" dirty="0" smtClean="0">
                  <a:solidFill>
                    <a:schemeClr val="tx2"/>
                  </a:solidFill>
                </a:rPr>
                <a:t>세게 잡아 당기지 않아요</a:t>
              </a:r>
              <a:r>
                <a:rPr lang="en-US" altLang="ko-KR" sz="1100" b="1" dirty="0" smtClean="0">
                  <a:solidFill>
                    <a:schemeClr val="tx2"/>
                  </a:solidFill>
                </a:rPr>
                <a:t>. </a:t>
              </a:r>
              <a:endParaRPr lang="ko-KR" altLang="en-US" sz="1100" b="1" dirty="0">
                <a:solidFill>
                  <a:schemeClr val="tx2"/>
                </a:solidFill>
              </a:endParaRPr>
            </a:p>
          </p:txBody>
        </p:sp>
        <p:sp>
          <p:nvSpPr>
            <p:cNvPr id="26" name="타원 25"/>
            <p:cNvSpPr/>
            <p:nvPr/>
          </p:nvSpPr>
          <p:spPr>
            <a:xfrm>
              <a:off x="5157192" y="5062081"/>
              <a:ext cx="66383" cy="6638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타원 26"/>
            <p:cNvSpPr/>
            <p:nvPr/>
          </p:nvSpPr>
          <p:spPr>
            <a:xfrm>
              <a:off x="4412497" y="3788554"/>
              <a:ext cx="66383" cy="6638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타원 27"/>
            <p:cNvSpPr/>
            <p:nvPr/>
          </p:nvSpPr>
          <p:spPr>
            <a:xfrm>
              <a:off x="4412497" y="4282987"/>
              <a:ext cx="66383" cy="6638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타원 28"/>
            <p:cNvSpPr/>
            <p:nvPr/>
          </p:nvSpPr>
          <p:spPr>
            <a:xfrm>
              <a:off x="4412497" y="4812613"/>
              <a:ext cx="66383" cy="6638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/>
            <p:cNvSpPr/>
            <p:nvPr/>
          </p:nvSpPr>
          <p:spPr>
            <a:xfrm>
              <a:off x="4412497" y="5348495"/>
              <a:ext cx="66383" cy="6638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31" name="직선 연결선 30"/>
            <p:cNvCxnSpPr>
              <a:stCxn id="27" idx="6"/>
              <a:endCxn id="25" idx="2"/>
            </p:cNvCxnSpPr>
            <p:nvPr/>
          </p:nvCxnSpPr>
          <p:spPr>
            <a:xfrm>
              <a:off x="4478880" y="3821746"/>
              <a:ext cx="684131" cy="26735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직선 연결선 31"/>
            <p:cNvCxnSpPr>
              <a:stCxn id="30" idx="0"/>
              <a:endCxn id="25" idx="2"/>
            </p:cNvCxnSpPr>
            <p:nvPr/>
          </p:nvCxnSpPr>
          <p:spPr>
            <a:xfrm flipV="1">
              <a:off x="4445689" y="4089104"/>
              <a:ext cx="717322" cy="125939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연결선 32"/>
            <p:cNvCxnSpPr>
              <a:stCxn id="29" idx="6"/>
            </p:cNvCxnSpPr>
            <p:nvPr/>
          </p:nvCxnSpPr>
          <p:spPr>
            <a:xfrm flipV="1">
              <a:off x="4478880" y="4093610"/>
              <a:ext cx="717323" cy="7521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연결선 33"/>
            <p:cNvCxnSpPr>
              <a:stCxn id="28" idx="5"/>
              <a:endCxn id="26" idx="0"/>
            </p:cNvCxnSpPr>
            <p:nvPr/>
          </p:nvCxnSpPr>
          <p:spPr>
            <a:xfrm>
              <a:off x="4469158" y="4339648"/>
              <a:ext cx="721226" cy="72243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/>
          <p:cNvSpPr txBox="1"/>
          <p:nvPr/>
        </p:nvSpPr>
        <p:spPr>
          <a:xfrm>
            <a:off x="1700808" y="5704292"/>
            <a:ext cx="4537355" cy="31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b="1" dirty="0" smtClean="0">
                <a:solidFill>
                  <a:schemeClr val="bg1">
                    <a:lumMod val="50000"/>
                  </a:schemeClr>
                </a:solidFill>
              </a:rPr>
              <a:t>※ </a:t>
            </a:r>
            <a:r>
              <a:rPr lang="ko-KR" altLang="en-US" sz="1100" b="1" dirty="0" smtClean="0">
                <a:solidFill>
                  <a:schemeClr val="bg1">
                    <a:lumMod val="50000"/>
                  </a:schemeClr>
                </a:solidFill>
              </a:rPr>
              <a:t>휠체어로 이동하는 친구들을 도울 때에는</a:t>
            </a:r>
            <a:endParaRPr lang="en-US" altLang="ko-KR" sz="11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856856" y="5933615"/>
            <a:ext cx="48845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100" b="1" dirty="0" smtClean="0">
                <a:solidFill>
                  <a:schemeClr val="accent1"/>
                </a:solidFill>
              </a:rPr>
              <a:t>먼저 도움이 필요한지 물어본다</a:t>
            </a:r>
            <a:r>
              <a:rPr lang="en-US" altLang="ko-KR" sz="1100" b="1" dirty="0" smtClean="0">
                <a:solidFill>
                  <a:schemeClr val="accent1"/>
                </a:solidFill>
              </a:rPr>
              <a:t>. </a:t>
            </a:r>
          </a:p>
          <a:p>
            <a:pPr marL="228600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100" b="1" dirty="0" smtClean="0">
                <a:solidFill>
                  <a:schemeClr val="accent1"/>
                </a:solidFill>
              </a:rPr>
              <a:t>휠체어를 밀어줄 때에는 걷는 속도에 맞추어 너무 빠르게</a:t>
            </a:r>
            <a:r>
              <a:rPr lang="en-US" altLang="ko-KR" sz="1100" b="1" dirty="0" smtClean="0">
                <a:solidFill>
                  <a:schemeClr val="accent1"/>
                </a:solidFill>
              </a:rPr>
              <a:t>(</a:t>
            </a:r>
            <a:r>
              <a:rPr lang="ko-KR" altLang="en-US" sz="1100" b="1" dirty="0" smtClean="0">
                <a:solidFill>
                  <a:schemeClr val="accent1"/>
                </a:solidFill>
              </a:rPr>
              <a:t>세게</a:t>
            </a:r>
            <a:r>
              <a:rPr lang="en-US" altLang="ko-KR" sz="1100" b="1" dirty="0" smtClean="0">
                <a:solidFill>
                  <a:schemeClr val="accent1"/>
                </a:solidFill>
              </a:rPr>
              <a:t>) </a:t>
            </a:r>
            <a:br>
              <a:rPr lang="en-US" altLang="ko-KR" sz="1100" b="1" dirty="0" smtClean="0">
                <a:solidFill>
                  <a:schemeClr val="accent1"/>
                </a:solidFill>
              </a:rPr>
            </a:br>
            <a:r>
              <a:rPr lang="ko-KR" altLang="en-US" sz="1100" b="1" dirty="0" smtClean="0">
                <a:solidFill>
                  <a:schemeClr val="accent1"/>
                </a:solidFill>
              </a:rPr>
              <a:t>밀지 않는다</a:t>
            </a:r>
            <a:r>
              <a:rPr lang="en-US" altLang="ko-KR" sz="1100" b="1" dirty="0" smtClean="0">
                <a:solidFill>
                  <a:schemeClr val="accent1"/>
                </a:solidFill>
              </a:rPr>
              <a:t>. </a:t>
            </a:r>
          </a:p>
          <a:p>
            <a:pPr marL="228600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100" b="1" dirty="0" smtClean="0">
                <a:solidFill>
                  <a:schemeClr val="accent1"/>
                </a:solidFill>
              </a:rPr>
              <a:t>휠체어로 경사로를 이용할 때에는 주위에 있는 어른들의 도움을 받는다</a:t>
            </a:r>
            <a:r>
              <a:rPr lang="en-US" altLang="ko-KR" sz="1100" b="1" dirty="0" smtClean="0">
                <a:solidFill>
                  <a:schemeClr val="accent1"/>
                </a:solidFill>
              </a:rPr>
              <a:t>.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700808" y="7090757"/>
            <a:ext cx="4537355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b="1" dirty="0" smtClean="0">
                <a:solidFill>
                  <a:schemeClr val="bg1">
                    <a:lumMod val="50000"/>
                  </a:schemeClr>
                </a:solidFill>
              </a:rPr>
              <a:t>※ </a:t>
            </a:r>
            <a:r>
              <a:rPr lang="ko-KR" altLang="en-US" sz="1100" b="1" dirty="0" smtClean="0">
                <a:solidFill>
                  <a:schemeClr val="bg1">
                    <a:lumMod val="50000"/>
                  </a:schemeClr>
                </a:solidFill>
              </a:rPr>
              <a:t>혼자 걷는 것이 불편한 친구를 도울 때에는</a:t>
            </a:r>
            <a:endParaRPr lang="en-US" altLang="ko-KR" sz="11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856856" y="7332112"/>
            <a:ext cx="488451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100" b="1" dirty="0" smtClean="0">
                <a:solidFill>
                  <a:schemeClr val="accent1"/>
                </a:solidFill>
              </a:rPr>
              <a:t>먼저 도움이 필요한지 물어본다</a:t>
            </a:r>
            <a:r>
              <a:rPr lang="en-US" altLang="ko-KR" sz="1100" b="1" dirty="0" smtClean="0">
                <a:solidFill>
                  <a:schemeClr val="accent1"/>
                </a:solidFill>
              </a:rPr>
              <a:t>. </a:t>
            </a:r>
          </a:p>
          <a:p>
            <a:pPr marL="228600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100" b="1" dirty="0" smtClean="0">
                <a:solidFill>
                  <a:schemeClr val="accent1"/>
                </a:solidFill>
              </a:rPr>
              <a:t>한쪽 팔을 살짝 잡고 친구의 보행에 맞추어 걷는다</a:t>
            </a:r>
            <a:r>
              <a:rPr lang="en-US" altLang="ko-KR" sz="1100" b="1" dirty="0" smtClean="0">
                <a:solidFill>
                  <a:schemeClr val="accent1"/>
                </a:solidFill>
              </a:rPr>
              <a:t>. 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700808" y="7932276"/>
            <a:ext cx="453735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b="1" dirty="0" smtClean="0">
                <a:solidFill>
                  <a:schemeClr val="bg1">
                    <a:lumMod val="50000"/>
                  </a:schemeClr>
                </a:solidFill>
              </a:rPr>
              <a:t>※ </a:t>
            </a:r>
            <a:r>
              <a:rPr lang="ko-KR" altLang="en-US" sz="1100" b="1" dirty="0" smtClean="0">
                <a:solidFill>
                  <a:schemeClr val="bg1">
                    <a:lumMod val="50000"/>
                  </a:schemeClr>
                </a:solidFill>
              </a:rPr>
              <a:t>휠체어와 혼자 걷는 것이 불편한 친구들이 복도에 있을 때에는</a:t>
            </a:r>
            <a:r>
              <a:rPr lang="en-US" altLang="ko-KR" sz="1100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altLang="ko-KR" sz="11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ko-KR" sz="1100" b="1" dirty="0" smtClean="0">
                <a:solidFill>
                  <a:schemeClr val="bg1">
                    <a:lumMod val="50000"/>
                  </a:schemeClr>
                </a:solidFill>
              </a:rPr>
              <a:t>   </a:t>
            </a:r>
            <a:r>
              <a:rPr lang="ko-KR" altLang="en-US" sz="1100" b="1" dirty="0" smtClean="0">
                <a:solidFill>
                  <a:schemeClr val="bg1">
                    <a:lumMod val="50000"/>
                  </a:schemeClr>
                </a:solidFill>
              </a:rPr>
              <a:t>뛰어다니지 않고 부딪히지 않도록 주의한다</a:t>
            </a:r>
            <a:r>
              <a:rPr lang="en-US" altLang="ko-KR" sz="1100" b="1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ko-KR" altLang="en-US" sz="11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altLang="ko-KR" sz="11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3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5126881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144698"/>
                </a:solidFill>
              </a:rPr>
              <a:t>우린 친구니까  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1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예시답안 및 교사용 활동자료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6170489" y="8721397"/>
            <a:ext cx="410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i="1" dirty="0" smtClean="0">
                <a:solidFill>
                  <a:schemeClr val="tx2"/>
                </a:solidFill>
              </a:rPr>
              <a:t>17</a:t>
            </a:r>
            <a:endParaRPr lang="ko-KR" altLang="en-US" sz="1200" b="1" i="1" dirty="0">
              <a:solidFill>
                <a:schemeClr val="tx2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92696" y="3165087"/>
            <a:ext cx="4537355" cy="333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buFont typeface="+mj-lt"/>
              <a:buAutoNum type="arabicPeriod" startAt="4"/>
            </a:pPr>
            <a:r>
              <a:rPr lang="en-US" altLang="ko-KR" sz="1200" b="1" dirty="0" smtClean="0">
                <a:solidFill>
                  <a:srgbClr val="144698"/>
                </a:solidFill>
              </a:rPr>
              <a:t> </a:t>
            </a:r>
          </a:p>
        </p:txBody>
      </p:sp>
      <p:grpSp>
        <p:nvGrpSpPr>
          <p:cNvPr id="39" name="그룹 38"/>
          <p:cNvGrpSpPr/>
          <p:nvPr/>
        </p:nvGrpSpPr>
        <p:grpSpPr>
          <a:xfrm>
            <a:off x="716576" y="1897038"/>
            <a:ext cx="893621" cy="996350"/>
            <a:chOff x="1868267" y="2990622"/>
            <a:chExt cx="893621" cy="99635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41" name="직사각형 40"/>
            <p:cNvSpPr/>
            <p:nvPr/>
          </p:nvSpPr>
          <p:spPr>
            <a:xfrm>
              <a:off x="1904675" y="2990622"/>
              <a:ext cx="857213" cy="996350"/>
            </a:xfrm>
            <a:prstGeom prst="rect">
              <a:avLst/>
            </a:prstGeom>
            <a:grpFill/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951050" y="3637965"/>
              <a:ext cx="57594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smtClean="0">
                  <a:solidFill>
                    <a:srgbClr val="144698"/>
                  </a:solidFill>
                </a:rPr>
                <a:t>적용</a:t>
              </a:r>
              <a:endParaRPr lang="en-US" altLang="ko-KR" sz="12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868267" y="3016136"/>
              <a:ext cx="54046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accent1"/>
                  </a:solidFill>
                </a:rPr>
                <a:t>2</a:t>
              </a:r>
              <a:endParaRPr lang="ko-KR" altLang="en-US" sz="36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2" name="그룹 41"/>
          <p:cNvGrpSpPr/>
          <p:nvPr/>
        </p:nvGrpSpPr>
        <p:grpSpPr>
          <a:xfrm>
            <a:off x="762787" y="3564468"/>
            <a:ext cx="5818310" cy="2591708"/>
            <a:chOff x="2308299" y="3008565"/>
            <a:chExt cx="6440165" cy="2868707"/>
          </a:xfrm>
        </p:grpSpPr>
        <p:sp>
          <p:nvSpPr>
            <p:cNvPr id="55" name="타원 54"/>
            <p:cNvSpPr/>
            <p:nvPr/>
          </p:nvSpPr>
          <p:spPr>
            <a:xfrm>
              <a:off x="6265130" y="4329534"/>
              <a:ext cx="72008" cy="7200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타원 55"/>
            <p:cNvSpPr/>
            <p:nvPr/>
          </p:nvSpPr>
          <p:spPr>
            <a:xfrm>
              <a:off x="7976653" y="4329534"/>
              <a:ext cx="72008" cy="7200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타원 56"/>
            <p:cNvSpPr/>
            <p:nvPr/>
          </p:nvSpPr>
          <p:spPr>
            <a:xfrm>
              <a:off x="2965239" y="4329534"/>
              <a:ext cx="72008" cy="7200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타원 58"/>
            <p:cNvSpPr/>
            <p:nvPr/>
          </p:nvSpPr>
          <p:spPr>
            <a:xfrm>
              <a:off x="4578783" y="4329534"/>
              <a:ext cx="72008" cy="7200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타원 59"/>
            <p:cNvSpPr/>
            <p:nvPr/>
          </p:nvSpPr>
          <p:spPr>
            <a:xfrm>
              <a:off x="2965239" y="5107250"/>
              <a:ext cx="72008" cy="7200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61" name="_x216740424" descr="EMB000016542e7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8299" y="3029202"/>
              <a:ext cx="1385888" cy="11191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_x216738664" descr="EMB000016542e8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2475" y="3018090"/>
              <a:ext cx="1444625" cy="1130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_x216740184" descr="EMB000016542e8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8659" y="3008565"/>
              <a:ext cx="1504951" cy="1139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_x216740584" descr="EMB000016542e8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6851" y="3008565"/>
              <a:ext cx="1471613" cy="1127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TextBox 64"/>
            <p:cNvSpPr txBox="1"/>
            <p:nvPr/>
          </p:nvSpPr>
          <p:spPr>
            <a:xfrm>
              <a:off x="2308299" y="5323274"/>
              <a:ext cx="1385888" cy="55399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ko-KR" altLang="en-US" sz="1100" b="1" dirty="0" smtClean="0">
                  <a:solidFill>
                    <a:schemeClr val="tx2"/>
                  </a:solidFill>
                </a:rPr>
                <a:t>경사로</a:t>
              </a:r>
              <a:endParaRPr lang="ko-KR" altLang="en-US" sz="1100" b="1" dirty="0">
                <a:solidFill>
                  <a:schemeClr val="tx2"/>
                </a:solidFill>
              </a:endParaRPr>
            </a:p>
          </p:txBody>
        </p:sp>
        <p:sp>
          <p:nvSpPr>
            <p:cNvPr id="66" name="타원 65"/>
            <p:cNvSpPr/>
            <p:nvPr/>
          </p:nvSpPr>
          <p:spPr>
            <a:xfrm>
              <a:off x="4578783" y="5107250"/>
              <a:ext cx="72008" cy="7200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타원 66"/>
            <p:cNvSpPr/>
            <p:nvPr/>
          </p:nvSpPr>
          <p:spPr>
            <a:xfrm>
              <a:off x="6265130" y="5107250"/>
              <a:ext cx="72008" cy="7200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타원 67"/>
            <p:cNvSpPr/>
            <p:nvPr/>
          </p:nvSpPr>
          <p:spPr>
            <a:xfrm>
              <a:off x="7976653" y="5107250"/>
              <a:ext cx="72008" cy="7200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921843" y="5323274"/>
              <a:ext cx="1385888" cy="47694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100" b="1" dirty="0" smtClean="0">
                  <a:solidFill>
                    <a:schemeClr val="tx2"/>
                  </a:solidFill>
                </a:rPr>
                <a:t>장애인전용</a:t>
              </a:r>
              <a:endParaRPr lang="en-US" altLang="ko-KR" sz="1100" b="1" dirty="0" smtClean="0">
                <a:solidFill>
                  <a:schemeClr val="tx2"/>
                </a:solidFill>
              </a:endParaRPr>
            </a:p>
            <a:p>
              <a:pPr algn="ctr"/>
              <a:r>
                <a:rPr lang="ko-KR" altLang="en-US" sz="1100" b="1" dirty="0" smtClean="0">
                  <a:solidFill>
                    <a:schemeClr val="tx2"/>
                  </a:solidFill>
                </a:rPr>
                <a:t>화장실</a:t>
              </a:r>
              <a:endParaRPr lang="ko-KR" altLang="en-US" sz="1100" b="1" dirty="0">
                <a:solidFill>
                  <a:schemeClr val="tx2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608190" y="5323274"/>
              <a:ext cx="1385888" cy="55399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ko-KR" altLang="en-US" sz="1100" b="1" dirty="0" smtClean="0">
                  <a:solidFill>
                    <a:schemeClr val="tx2"/>
                  </a:solidFill>
                </a:rPr>
                <a:t>엘리베이터</a:t>
              </a:r>
              <a:endParaRPr lang="ko-KR" altLang="en-US" sz="1100" b="1" dirty="0">
                <a:solidFill>
                  <a:schemeClr val="tx2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319713" y="5323274"/>
              <a:ext cx="1385888" cy="55399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ko-KR" altLang="en-US" sz="1200" b="1" dirty="0" smtClean="0">
                  <a:solidFill>
                    <a:schemeClr val="tx2"/>
                  </a:solidFill>
                </a:rPr>
                <a:t>안전손잡</a:t>
              </a:r>
              <a:r>
                <a:rPr lang="ko-KR" altLang="en-US" sz="1200" b="1" dirty="0">
                  <a:solidFill>
                    <a:schemeClr val="tx2"/>
                  </a:solidFill>
                </a:rPr>
                <a:t>이</a:t>
              </a:r>
            </a:p>
          </p:txBody>
        </p:sp>
        <p:cxnSp>
          <p:nvCxnSpPr>
            <p:cNvPr id="72" name="직선 연결선 71"/>
            <p:cNvCxnSpPr>
              <a:endCxn id="66" idx="1"/>
            </p:cNvCxnSpPr>
            <p:nvPr/>
          </p:nvCxnSpPr>
          <p:spPr>
            <a:xfrm>
              <a:off x="3037247" y="4365538"/>
              <a:ext cx="1552081" cy="75225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직선 연결선 72"/>
            <p:cNvCxnSpPr>
              <a:endCxn id="68" idx="6"/>
            </p:cNvCxnSpPr>
            <p:nvPr/>
          </p:nvCxnSpPr>
          <p:spPr>
            <a:xfrm>
              <a:off x="4628042" y="4365538"/>
              <a:ext cx="3420619" cy="77771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직선 연결선 73"/>
            <p:cNvCxnSpPr>
              <a:stCxn id="55" idx="2"/>
              <a:endCxn id="60" idx="7"/>
            </p:cNvCxnSpPr>
            <p:nvPr/>
          </p:nvCxnSpPr>
          <p:spPr>
            <a:xfrm flipH="1">
              <a:off x="3026702" y="4365538"/>
              <a:ext cx="3238428" cy="75225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직선 연결선 74"/>
            <p:cNvCxnSpPr>
              <a:endCxn id="67" idx="7"/>
            </p:cNvCxnSpPr>
            <p:nvPr/>
          </p:nvCxnSpPr>
          <p:spPr>
            <a:xfrm flipH="1">
              <a:off x="6326593" y="4365538"/>
              <a:ext cx="1686064" cy="75225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8017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5126881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144698"/>
                </a:solidFill>
              </a:rPr>
              <a:t>우린 친구니까  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2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예시답안 및 교사용 활동자료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6170489" y="8721397"/>
            <a:ext cx="410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i="1" dirty="0" smtClean="0">
                <a:solidFill>
                  <a:schemeClr val="tx2"/>
                </a:solidFill>
              </a:rPr>
              <a:t>18</a:t>
            </a:r>
            <a:endParaRPr lang="ko-KR" altLang="en-US" sz="1200" b="1" i="1" dirty="0">
              <a:solidFill>
                <a:schemeClr val="tx2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739535" y="1095780"/>
            <a:ext cx="48415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1200" b="1" dirty="0" smtClean="0">
                <a:solidFill>
                  <a:srgbClr val="144698"/>
                </a:solidFill>
              </a:rPr>
              <a:t>수지는 잠겨 있었던 장애인 화장실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, 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오르막길이 많은 놀이공원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,  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길가의 턱으로 인해 휠체어로 이동하는 것에 제약이 많았다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. 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1200" b="1" dirty="0" smtClean="0">
                <a:solidFill>
                  <a:srgbClr val="144698"/>
                </a:solidFill>
              </a:rPr>
              <a:t>당황스러웠다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, 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불편했다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, 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울고 싶었다 등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. 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1200" b="1" dirty="0" smtClean="0">
                <a:solidFill>
                  <a:srgbClr val="144698"/>
                </a:solidFill>
              </a:rPr>
              <a:t>오르막길에서 휠체어를 밀어주었다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, 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장애인 전용 화장실을 같이 찾아주었다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, 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현장체험학습 때 짝이 되겠다고 자원했다 등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. </a:t>
            </a:r>
          </a:p>
        </p:txBody>
      </p:sp>
      <p:grpSp>
        <p:nvGrpSpPr>
          <p:cNvPr id="39" name="그룹 38"/>
          <p:cNvGrpSpPr/>
          <p:nvPr/>
        </p:nvGrpSpPr>
        <p:grpSpPr>
          <a:xfrm>
            <a:off x="764704" y="1203687"/>
            <a:ext cx="893621" cy="1286084"/>
            <a:chOff x="1868267" y="2990622"/>
            <a:chExt cx="893621" cy="1286084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41" name="직사각형 40"/>
            <p:cNvSpPr/>
            <p:nvPr/>
          </p:nvSpPr>
          <p:spPr>
            <a:xfrm>
              <a:off x="1904675" y="2990622"/>
              <a:ext cx="857213" cy="1286084"/>
            </a:xfrm>
            <a:prstGeom prst="rect">
              <a:avLst/>
            </a:prstGeom>
            <a:grpFill/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951050" y="3637965"/>
              <a:ext cx="57594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smtClean="0">
                  <a:solidFill>
                    <a:srgbClr val="144698"/>
                  </a:solidFill>
                </a:rPr>
                <a:t>내용</a:t>
              </a:r>
              <a:endParaRPr lang="en-US" altLang="ko-KR" sz="12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868267" y="3016136"/>
              <a:ext cx="54046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accent1"/>
                  </a:solidFill>
                </a:rPr>
                <a:t>1</a:t>
              </a:r>
              <a:endParaRPr lang="ko-KR" altLang="en-US" sz="36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692696" y="3923928"/>
            <a:ext cx="4537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buAutoNum type="arabicPeriod"/>
            </a:pPr>
            <a:r>
              <a:rPr lang="en-US" altLang="ko-KR" sz="1200" b="1" dirty="0" smtClean="0">
                <a:solidFill>
                  <a:srgbClr val="144698"/>
                </a:solidFill>
              </a:rPr>
              <a:t> </a:t>
            </a:r>
          </a:p>
        </p:txBody>
      </p:sp>
      <p:grpSp>
        <p:nvGrpSpPr>
          <p:cNvPr id="49" name="그룹 48"/>
          <p:cNvGrpSpPr/>
          <p:nvPr/>
        </p:nvGrpSpPr>
        <p:grpSpPr>
          <a:xfrm>
            <a:off x="801112" y="2760371"/>
            <a:ext cx="857213" cy="1091549"/>
            <a:chOff x="1904675" y="2990621"/>
            <a:chExt cx="857213" cy="1091549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50" name="직사각형 49"/>
            <p:cNvSpPr/>
            <p:nvPr/>
          </p:nvSpPr>
          <p:spPr>
            <a:xfrm>
              <a:off x="1904675" y="2990621"/>
              <a:ext cx="857213" cy="1091549"/>
            </a:xfrm>
            <a:prstGeom prst="rect">
              <a:avLst/>
            </a:prstGeom>
            <a:grpFill/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951050" y="3668049"/>
              <a:ext cx="57594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smtClean="0">
                  <a:solidFill>
                    <a:srgbClr val="144698"/>
                  </a:solidFill>
                </a:rPr>
                <a:t>적용</a:t>
              </a:r>
              <a:endParaRPr lang="en-US" altLang="ko-KR" sz="12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909946" y="3046220"/>
              <a:ext cx="54046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accent1"/>
                  </a:solidFill>
                </a:rPr>
                <a:t>2</a:t>
              </a:r>
              <a:endParaRPr lang="ko-KR" altLang="en-US" sz="36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2" name="그룹 41"/>
          <p:cNvGrpSpPr/>
          <p:nvPr/>
        </p:nvGrpSpPr>
        <p:grpSpPr>
          <a:xfrm>
            <a:off x="746527" y="4442883"/>
            <a:ext cx="5834570" cy="2892393"/>
            <a:chOff x="2195736" y="3212692"/>
            <a:chExt cx="6827578" cy="3384660"/>
          </a:xfrm>
        </p:grpSpPr>
        <p:grpSp>
          <p:nvGrpSpPr>
            <p:cNvPr id="55" name="그룹 54"/>
            <p:cNvGrpSpPr/>
            <p:nvPr/>
          </p:nvGrpSpPr>
          <p:grpSpPr>
            <a:xfrm>
              <a:off x="2195736" y="3212692"/>
              <a:ext cx="6827578" cy="3384660"/>
              <a:chOff x="611560" y="2420888"/>
              <a:chExt cx="8214554" cy="4072231"/>
            </a:xfrm>
          </p:grpSpPr>
          <p:sp>
            <p:nvSpPr>
              <p:cNvPr id="62" name="타원 61"/>
              <p:cNvSpPr/>
              <p:nvPr/>
            </p:nvSpPr>
            <p:spPr>
              <a:xfrm>
                <a:off x="4662613" y="4016971"/>
                <a:ext cx="72008" cy="72008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3" name="타원 62"/>
              <p:cNvSpPr/>
              <p:nvPr/>
            </p:nvSpPr>
            <p:spPr>
              <a:xfrm>
                <a:off x="6374136" y="4016971"/>
                <a:ext cx="72008" cy="72008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4" name="타원 63"/>
              <p:cNvSpPr/>
              <p:nvPr/>
            </p:nvSpPr>
            <p:spPr>
              <a:xfrm>
                <a:off x="1362722" y="4016971"/>
                <a:ext cx="72008" cy="72008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5" name="타원 64"/>
              <p:cNvSpPr/>
              <p:nvPr/>
            </p:nvSpPr>
            <p:spPr>
              <a:xfrm>
                <a:off x="2976266" y="4016971"/>
                <a:ext cx="72008" cy="72008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6" name="타원 65"/>
              <p:cNvSpPr/>
              <p:nvPr/>
            </p:nvSpPr>
            <p:spPr>
              <a:xfrm>
                <a:off x="1362722" y="4714985"/>
                <a:ext cx="72008" cy="72008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67" name="_x216740424" descr="EMB000016542e7e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5782" y="2453432"/>
                <a:ext cx="1385888" cy="11191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" name="_x216738664" descr="EMB000016542e81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9958" y="2442320"/>
                <a:ext cx="1444625" cy="11303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" name="_x216740184" descr="EMB000016542e84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46142" y="2432795"/>
                <a:ext cx="1504951" cy="11398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" name="_x216740584" descr="EMB000016542e87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74334" y="2432795"/>
                <a:ext cx="1471613" cy="11271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1" name="TextBox 70"/>
              <p:cNvSpPr txBox="1"/>
              <p:nvPr/>
            </p:nvSpPr>
            <p:spPr>
              <a:xfrm>
                <a:off x="705782" y="4931008"/>
                <a:ext cx="1385888" cy="1562111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wrap="square" lIns="18000" rIns="18000" rtlCol="0" anchor="t" anchorCtr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ko-KR" altLang="en-US" sz="1000" b="1" dirty="0" smtClean="0">
                    <a:solidFill>
                      <a:schemeClr val="tx2"/>
                    </a:solidFill>
                  </a:rPr>
                  <a:t>계단으로 </a:t>
                </a:r>
                <a:endParaRPr lang="en-US" altLang="ko-KR" sz="1000" b="1" dirty="0" smtClean="0">
                  <a:solidFill>
                    <a:schemeClr val="tx2"/>
                  </a:solidFill>
                </a:endParaRPr>
              </a:p>
              <a:p>
                <a:pPr>
                  <a:lnSpc>
                    <a:spcPct val="120000"/>
                  </a:lnSpc>
                </a:pPr>
                <a:r>
                  <a:rPr lang="ko-KR" altLang="en-US" sz="1000" b="1" dirty="0" smtClean="0">
                    <a:solidFill>
                      <a:schemeClr val="tx2"/>
                    </a:solidFill>
                  </a:rPr>
                  <a:t>이동하기 힘든 휠체어가 </a:t>
                </a:r>
                <a:endParaRPr lang="en-US" altLang="ko-KR" sz="1000" b="1" dirty="0" smtClean="0">
                  <a:solidFill>
                    <a:schemeClr val="tx2"/>
                  </a:solidFill>
                </a:endParaRPr>
              </a:p>
              <a:p>
                <a:pPr>
                  <a:lnSpc>
                    <a:spcPct val="120000"/>
                  </a:lnSpc>
                </a:pPr>
                <a:r>
                  <a:rPr lang="ko-KR" altLang="en-US" sz="1000" b="1" dirty="0" smtClean="0">
                    <a:solidFill>
                      <a:schemeClr val="tx2"/>
                    </a:solidFill>
                  </a:rPr>
                  <a:t>이동하기 편해요</a:t>
                </a:r>
                <a:r>
                  <a:rPr lang="en-US" altLang="ko-KR" sz="1000" b="1" dirty="0" smtClean="0">
                    <a:solidFill>
                      <a:schemeClr val="tx2"/>
                    </a:solidFill>
                  </a:rPr>
                  <a:t>. </a:t>
                </a:r>
                <a:endParaRPr lang="ko-KR" altLang="en-US" sz="10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72" name="타원 71"/>
              <p:cNvSpPr/>
              <p:nvPr/>
            </p:nvSpPr>
            <p:spPr>
              <a:xfrm>
                <a:off x="2976266" y="4714985"/>
                <a:ext cx="72008" cy="72008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3" name="타원 72"/>
              <p:cNvSpPr/>
              <p:nvPr/>
            </p:nvSpPr>
            <p:spPr>
              <a:xfrm>
                <a:off x="4662613" y="4714985"/>
                <a:ext cx="72008" cy="72008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4" name="타원 73"/>
              <p:cNvSpPr/>
              <p:nvPr/>
            </p:nvSpPr>
            <p:spPr>
              <a:xfrm>
                <a:off x="6374136" y="4714985"/>
                <a:ext cx="72008" cy="72008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611560" y="3572619"/>
                <a:ext cx="1575478" cy="324991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ko-KR" altLang="en-US" sz="900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장애인 전용 화장실</a:t>
                </a:r>
                <a:endParaRPr lang="ko-KR" altLang="en-US" sz="900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2224532" y="3572619"/>
                <a:ext cx="1575478" cy="324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900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안전 손잡이</a:t>
                </a:r>
                <a:endParaRPr lang="ko-KR" altLang="en-US" sz="900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3910878" y="3572619"/>
                <a:ext cx="1575478" cy="324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900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경사로</a:t>
                </a:r>
                <a:endParaRPr lang="ko-KR" altLang="en-US" sz="900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5611909" y="3572619"/>
                <a:ext cx="1575478" cy="324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900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엘리베이터</a:t>
                </a:r>
                <a:endParaRPr lang="ko-KR" altLang="en-US" sz="900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2289959" y="4931008"/>
                <a:ext cx="1444623" cy="1562111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wrap="square" lIns="18000" rIns="18000" rtlCol="0" anchor="t" anchorCtr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ko-KR" altLang="en-US" sz="1000" b="1" dirty="0" smtClean="0">
                    <a:solidFill>
                      <a:schemeClr val="tx2"/>
                    </a:solidFill>
                  </a:rPr>
                  <a:t>보행이 불안전한</a:t>
                </a:r>
                <a:endParaRPr lang="en-US" altLang="ko-KR" sz="1000" b="1" dirty="0" smtClean="0">
                  <a:solidFill>
                    <a:schemeClr val="tx2"/>
                  </a:solidFill>
                </a:endParaRPr>
              </a:p>
              <a:p>
                <a:pPr>
                  <a:lnSpc>
                    <a:spcPct val="120000"/>
                  </a:lnSpc>
                </a:pPr>
                <a:r>
                  <a:rPr lang="ko-KR" altLang="en-US" sz="1000" b="1" dirty="0" smtClean="0">
                    <a:solidFill>
                      <a:schemeClr val="tx2"/>
                    </a:solidFill>
                  </a:rPr>
                  <a:t>친구들이 </a:t>
                </a:r>
                <a:endParaRPr lang="en-US" altLang="ko-KR" sz="1000" b="1" dirty="0">
                  <a:solidFill>
                    <a:schemeClr val="tx2"/>
                  </a:solidFill>
                </a:endParaRPr>
              </a:p>
              <a:p>
                <a:pPr>
                  <a:lnSpc>
                    <a:spcPct val="120000"/>
                  </a:lnSpc>
                </a:pPr>
                <a:r>
                  <a:rPr lang="ko-KR" altLang="en-US" sz="1000" b="1" dirty="0" smtClean="0">
                    <a:solidFill>
                      <a:schemeClr val="tx2"/>
                    </a:solidFill>
                  </a:rPr>
                  <a:t>복도에서 </a:t>
                </a:r>
                <a:endParaRPr lang="en-US" altLang="ko-KR" sz="1000" b="1" dirty="0" smtClean="0">
                  <a:solidFill>
                    <a:schemeClr val="tx2"/>
                  </a:solidFill>
                </a:endParaRPr>
              </a:p>
              <a:p>
                <a:pPr>
                  <a:lnSpc>
                    <a:spcPct val="120000"/>
                  </a:lnSpc>
                </a:pPr>
                <a:r>
                  <a:rPr lang="ko-KR" altLang="en-US" sz="1000" b="1" dirty="0" smtClean="0">
                    <a:solidFill>
                      <a:schemeClr val="tx2"/>
                    </a:solidFill>
                  </a:rPr>
                  <a:t>안전하게 걸을 수 있어요</a:t>
                </a:r>
                <a:r>
                  <a:rPr lang="en-US" altLang="ko-KR" sz="1000" b="1" dirty="0" smtClean="0">
                    <a:solidFill>
                      <a:schemeClr val="tx2"/>
                    </a:solidFill>
                  </a:rPr>
                  <a:t>.</a:t>
                </a:r>
                <a:endParaRPr lang="ko-KR" altLang="en-US" sz="10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3885815" y="4931009"/>
                <a:ext cx="1565278" cy="156211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wrap="square" lIns="18000" rIns="18000" rtlCol="0" anchor="t" anchorCtr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ko-KR" altLang="en-US" sz="1000" b="1" dirty="0" smtClean="0">
                    <a:solidFill>
                      <a:schemeClr val="tx2"/>
                    </a:solidFill>
                  </a:rPr>
                  <a:t>휠체어나 보행에 </a:t>
                </a:r>
                <a:endParaRPr lang="en-US" altLang="ko-KR" sz="1000" b="1" dirty="0" smtClean="0">
                  <a:solidFill>
                    <a:schemeClr val="tx2"/>
                  </a:solidFill>
                </a:endParaRPr>
              </a:p>
              <a:p>
                <a:pPr>
                  <a:lnSpc>
                    <a:spcPct val="120000"/>
                  </a:lnSpc>
                </a:pPr>
                <a:r>
                  <a:rPr lang="ko-KR" altLang="en-US" sz="1000" b="1" dirty="0" smtClean="0">
                    <a:solidFill>
                      <a:schemeClr val="tx2"/>
                    </a:solidFill>
                  </a:rPr>
                  <a:t>어려움이 있는</a:t>
                </a:r>
                <a:endParaRPr lang="en-US" altLang="ko-KR" sz="1000" b="1" dirty="0" smtClean="0">
                  <a:solidFill>
                    <a:schemeClr val="tx2"/>
                  </a:solidFill>
                </a:endParaRPr>
              </a:p>
              <a:p>
                <a:pPr>
                  <a:lnSpc>
                    <a:spcPct val="120000"/>
                  </a:lnSpc>
                </a:pPr>
                <a:r>
                  <a:rPr lang="ko-KR" altLang="en-US" sz="1000" b="1" dirty="0" smtClean="0">
                    <a:solidFill>
                      <a:schemeClr val="tx2"/>
                    </a:solidFill>
                  </a:rPr>
                  <a:t>친구들이</a:t>
                </a:r>
                <a:endParaRPr lang="en-US" altLang="ko-KR" sz="1000" b="1" dirty="0" smtClean="0">
                  <a:solidFill>
                    <a:schemeClr val="tx2"/>
                  </a:solidFill>
                </a:endParaRPr>
              </a:p>
              <a:p>
                <a:pPr>
                  <a:lnSpc>
                    <a:spcPct val="120000"/>
                  </a:lnSpc>
                </a:pPr>
                <a:r>
                  <a:rPr lang="ko-KR" altLang="en-US" sz="1000" b="1" dirty="0" smtClean="0">
                    <a:solidFill>
                      <a:schemeClr val="tx2"/>
                    </a:solidFill>
                  </a:rPr>
                  <a:t>다른 층으로 </a:t>
                </a:r>
                <a:endParaRPr lang="en-US" altLang="ko-KR" sz="1000" b="1" dirty="0" smtClean="0">
                  <a:solidFill>
                    <a:schemeClr val="tx2"/>
                  </a:solidFill>
                </a:endParaRPr>
              </a:p>
              <a:p>
                <a:pPr>
                  <a:lnSpc>
                    <a:spcPct val="120000"/>
                  </a:lnSpc>
                </a:pPr>
                <a:r>
                  <a:rPr lang="ko-KR" altLang="en-US" sz="1000" b="1" dirty="0" smtClean="0">
                    <a:solidFill>
                      <a:schemeClr val="tx2"/>
                    </a:solidFill>
                  </a:rPr>
                  <a:t>이동하기 편리해요</a:t>
                </a:r>
                <a:r>
                  <a:rPr lang="en-US" altLang="ko-KR" sz="1000" b="1" dirty="0" smtClean="0">
                    <a:solidFill>
                      <a:schemeClr val="tx2"/>
                    </a:solidFill>
                  </a:rPr>
                  <a:t>. </a:t>
                </a:r>
                <a:endParaRPr lang="ko-KR" altLang="en-US" sz="10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5674333" y="4931009"/>
                <a:ext cx="1471613" cy="156211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wrap="square" lIns="18000" rIns="18000" rtlCol="0" anchor="t" anchorCtr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ko-KR" altLang="en-US" sz="1000" b="1" dirty="0" smtClean="0">
                    <a:solidFill>
                      <a:schemeClr val="tx2"/>
                    </a:solidFill>
                  </a:rPr>
                  <a:t>이동거리가 </a:t>
                </a:r>
                <a:endParaRPr lang="en-US" altLang="ko-KR" sz="1000" b="1" dirty="0" smtClean="0">
                  <a:solidFill>
                    <a:schemeClr val="tx2"/>
                  </a:solidFill>
                </a:endParaRPr>
              </a:p>
              <a:p>
                <a:pPr>
                  <a:lnSpc>
                    <a:spcPct val="120000"/>
                  </a:lnSpc>
                </a:pPr>
                <a:r>
                  <a:rPr lang="ko-KR" altLang="en-US" sz="1000" b="1" dirty="0" smtClean="0">
                    <a:solidFill>
                      <a:schemeClr val="tx2"/>
                    </a:solidFill>
                  </a:rPr>
                  <a:t>짧도록</a:t>
                </a:r>
                <a:r>
                  <a:rPr lang="en-US" altLang="ko-KR" sz="1000" b="1" dirty="0">
                    <a:solidFill>
                      <a:schemeClr val="tx2"/>
                    </a:solidFill>
                  </a:rPr>
                  <a:t> </a:t>
                </a:r>
                <a:r>
                  <a:rPr lang="ko-KR" altLang="en-US" sz="1000" b="1" dirty="0" smtClean="0">
                    <a:solidFill>
                      <a:schemeClr val="tx2"/>
                    </a:solidFill>
                  </a:rPr>
                  <a:t>건물의 </a:t>
                </a:r>
                <a:endParaRPr lang="en-US" altLang="ko-KR" sz="1000" b="1" dirty="0" smtClean="0">
                  <a:solidFill>
                    <a:schemeClr val="tx2"/>
                  </a:solidFill>
                </a:endParaRPr>
              </a:p>
              <a:p>
                <a:pPr>
                  <a:lnSpc>
                    <a:spcPct val="120000"/>
                  </a:lnSpc>
                </a:pPr>
                <a:r>
                  <a:rPr lang="ko-KR" altLang="en-US" sz="1000" b="1" dirty="0" smtClean="0">
                    <a:solidFill>
                      <a:schemeClr val="tx2"/>
                    </a:solidFill>
                  </a:rPr>
                  <a:t>입구와</a:t>
                </a:r>
                <a:r>
                  <a:rPr lang="en-US" altLang="ko-KR" sz="1000" b="1" dirty="0">
                    <a:solidFill>
                      <a:schemeClr val="tx2"/>
                    </a:solidFill>
                  </a:rPr>
                  <a:t> </a:t>
                </a:r>
                <a:r>
                  <a:rPr lang="ko-KR" altLang="en-US" sz="1000" b="1" dirty="0" smtClean="0">
                    <a:solidFill>
                      <a:schemeClr val="tx2"/>
                    </a:solidFill>
                  </a:rPr>
                  <a:t>가깝게 </a:t>
                </a:r>
                <a:endParaRPr lang="en-US" altLang="ko-KR" sz="1000" b="1" dirty="0" smtClean="0">
                  <a:solidFill>
                    <a:schemeClr val="tx2"/>
                  </a:solidFill>
                </a:endParaRPr>
              </a:p>
              <a:p>
                <a:pPr>
                  <a:lnSpc>
                    <a:spcPct val="120000"/>
                  </a:lnSpc>
                </a:pPr>
                <a:r>
                  <a:rPr lang="ko-KR" altLang="en-US" sz="1000" b="1" dirty="0" smtClean="0">
                    <a:solidFill>
                      <a:schemeClr val="tx2"/>
                    </a:solidFill>
                  </a:rPr>
                  <a:t>위치해 있어요</a:t>
                </a:r>
                <a:r>
                  <a:rPr lang="en-US" altLang="ko-KR" sz="1000" b="1" dirty="0" smtClean="0">
                    <a:solidFill>
                      <a:schemeClr val="tx2"/>
                    </a:solidFill>
                  </a:rPr>
                  <a:t>. </a:t>
                </a:r>
                <a:endParaRPr lang="ko-KR" altLang="en-US" sz="1000" b="1" dirty="0">
                  <a:solidFill>
                    <a:schemeClr val="tx2"/>
                  </a:solidFill>
                </a:endParaRPr>
              </a:p>
            </p:txBody>
          </p:sp>
          <p:pic>
            <p:nvPicPr>
              <p:cNvPr id="82" name="_x216741464" descr="EMB000016542e8e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80312" y="2420888"/>
                <a:ext cx="1336675" cy="11509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3" name="TextBox 82"/>
              <p:cNvSpPr txBox="1"/>
              <p:nvPr/>
            </p:nvSpPr>
            <p:spPr>
              <a:xfrm>
                <a:off x="7250636" y="3572619"/>
                <a:ext cx="1575478" cy="324991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ko-KR" altLang="en-US" sz="900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장애인 전용 주차장</a:t>
                </a:r>
                <a:endParaRPr lang="ko-KR" altLang="en-US" sz="900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84" name="타원 83"/>
              <p:cNvSpPr/>
              <p:nvPr/>
            </p:nvSpPr>
            <p:spPr>
              <a:xfrm>
                <a:off x="7989931" y="4016971"/>
                <a:ext cx="72008" cy="72008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5" name="타원 84"/>
              <p:cNvSpPr/>
              <p:nvPr/>
            </p:nvSpPr>
            <p:spPr>
              <a:xfrm>
                <a:off x="7989931" y="4714985"/>
                <a:ext cx="72008" cy="72008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7370038" y="4931009"/>
                <a:ext cx="1336675" cy="156211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wrap="square" lIns="18000" rIns="18000" rtlCol="0" anchor="t" anchorCtr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ko-KR" altLang="en-US" sz="1000" b="1" dirty="0" smtClean="0">
                    <a:solidFill>
                      <a:schemeClr val="tx2"/>
                    </a:solidFill>
                  </a:rPr>
                  <a:t>손잡이를 설치해서 화장실을 편리하게</a:t>
                </a:r>
                <a:r>
                  <a:rPr lang="en-US" altLang="ko-KR" sz="1000" b="1" dirty="0">
                    <a:solidFill>
                      <a:schemeClr val="tx2"/>
                    </a:solidFill>
                  </a:rPr>
                  <a:t> </a:t>
                </a:r>
                <a:r>
                  <a:rPr lang="ko-KR" altLang="en-US" sz="1000" b="1" dirty="0" smtClean="0">
                    <a:solidFill>
                      <a:schemeClr val="tx2"/>
                    </a:solidFill>
                  </a:rPr>
                  <a:t>이용할 수 있도록 </a:t>
                </a:r>
                <a:endParaRPr lang="en-US" altLang="ko-KR" sz="1000" b="1" dirty="0" smtClean="0">
                  <a:solidFill>
                    <a:schemeClr val="tx2"/>
                  </a:solidFill>
                </a:endParaRPr>
              </a:p>
              <a:p>
                <a:pPr>
                  <a:lnSpc>
                    <a:spcPct val="120000"/>
                  </a:lnSpc>
                </a:pPr>
                <a:r>
                  <a:rPr lang="ko-KR" altLang="en-US" sz="1000" b="1" dirty="0" smtClean="0">
                    <a:solidFill>
                      <a:schemeClr val="tx2"/>
                    </a:solidFill>
                  </a:rPr>
                  <a:t>해요</a:t>
                </a:r>
                <a:r>
                  <a:rPr lang="en-US" altLang="ko-KR" sz="1000" b="1" dirty="0" smtClean="0">
                    <a:solidFill>
                      <a:schemeClr val="tx2"/>
                    </a:solidFill>
                  </a:rPr>
                  <a:t>.</a:t>
                </a:r>
                <a:endParaRPr lang="ko-KR" altLang="en-US" sz="1000" b="1" dirty="0">
                  <a:solidFill>
                    <a:schemeClr val="tx2"/>
                  </a:solidFill>
                </a:endParaRPr>
              </a:p>
            </p:txBody>
          </p:sp>
        </p:grpSp>
        <p:cxnSp>
          <p:nvCxnSpPr>
            <p:cNvPr id="56" name="직선 연결선 55"/>
            <p:cNvCxnSpPr>
              <a:stCxn id="64" idx="6"/>
              <a:endCxn id="85" idx="1"/>
            </p:cNvCxnSpPr>
            <p:nvPr/>
          </p:nvCxnSpPr>
          <p:spPr>
            <a:xfrm>
              <a:off x="2879919" y="4569211"/>
              <a:ext cx="5457161" cy="55899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직선 연결선 56"/>
            <p:cNvCxnSpPr/>
            <p:nvPr/>
          </p:nvCxnSpPr>
          <p:spPr>
            <a:xfrm flipH="1">
              <a:off x="4180574" y="4573004"/>
              <a:ext cx="4802" cy="55520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직선 연결선 58"/>
            <p:cNvCxnSpPr>
              <a:endCxn id="66" idx="7"/>
            </p:cNvCxnSpPr>
            <p:nvPr/>
          </p:nvCxnSpPr>
          <p:spPr>
            <a:xfrm flipH="1">
              <a:off x="2871154" y="4573004"/>
              <a:ext cx="2710932" cy="55520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직선 연결선 59"/>
            <p:cNvCxnSpPr>
              <a:endCxn id="73" idx="7"/>
            </p:cNvCxnSpPr>
            <p:nvPr/>
          </p:nvCxnSpPr>
          <p:spPr>
            <a:xfrm flipH="1">
              <a:off x="5613879" y="4573004"/>
              <a:ext cx="1409529" cy="55520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직선 연결선 60"/>
            <p:cNvCxnSpPr>
              <a:endCxn id="74" idx="0"/>
            </p:cNvCxnSpPr>
            <p:nvPr/>
          </p:nvCxnSpPr>
          <p:spPr>
            <a:xfrm flipH="1">
              <a:off x="7015262" y="4573004"/>
              <a:ext cx="1323687" cy="546441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TextBox 86"/>
          <p:cNvSpPr txBox="1"/>
          <p:nvPr/>
        </p:nvSpPr>
        <p:spPr>
          <a:xfrm>
            <a:off x="739789" y="7725580"/>
            <a:ext cx="4537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buFont typeface="+mj-lt"/>
              <a:buAutoNum type="arabicPeriod" startAt="2"/>
            </a:pPr>
            <a:r>
              <a:rPr lang="ko-KR" altLang="en-US" sz="1200" b="1" dirty="0" smtClean="0">
                <a:solidFill>
                  <a:srgbClr val="144698"/>
                </a:solidFill>
              </a:rPr>
              <a:t>경사로나 승강기를 설치한다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7122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5126881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144698"/>
                </a:solidFill>
              </a:rPr>
              <a:t>우린 친구니까  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3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예시답안 및 교사용 활동자료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6170489" y="8721397"/>
            <a:ext cx="410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i="1" dirty="0" smtClean="0">
                <a:solidFill>
                  <a:schemeClr val="tx2"/>
                </a:solidFill>
              </a:rPr>
              <a:t>19</a:t>
            </a:r>
            <a:endParaRPr lang="ko-KR" altLang="en-US" sz="1200" b="1" i="1" dirty="0">
              <a:solidFill>
                <a:schemeClr val="tx2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484784" y="1907704"/>
            <a:ext cx="4841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buAutoNum type="arabicPeriod"/>
            </a:pPr>
            <a:r>
              <a:rPr lang="en-US" altLang="ko-KR" sz="1200" b="1" dirty="0" smtClean="0">
                <a:solidFill>
                  <a:srgbClr val="144698"/>
                </a:solidFill>
              </a:rPr>
              <a:t>1),  2),  5),  6),  7)</a:t>
            </a:r>
          </a:p>
        </p:txBody>
      </p:sp>
      <p:grpSp>
        <p:nvGrpSpPr>
          <p:cNvPr id="39" name="그룹 38"/>
          <p:cNvGrpSpPr/>
          <p:nvPr/>
        </p:nvGrpSpPr>
        <p:grpSpPr>
          <a:xfrm>
            <a:off x="548680" y="2015611"/>
            <a:ext cx="893621" cy="1286084"/>
            <a:chOff x="1868267" y="2990622"/>
            <a:chExt cx="893621" cy="1286084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41" name="직사각형 40"/>
            <p:cNvSpPr/>
            <p:nvPr/>
          </p:nvSpPr>
          <p:spPr>
            <a:xfrm>
              <a:off x="1904675" y="2990622"/>
              <a:ext cx="857213" cy="1286084"/>
            </a:xfrm>
            <a:prstGeom prst="rect">
              <a:avLst/>
            </a:prstGeom>
            <a:grpFill/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951050" y="3637965"/>
              <a:ext cx="57594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smtClean="0">
                  <a:solidFill>
                    <a:srgbClr val="144698"/>
                  </a:solidFill>
                </a:rPr>
                <a:t>내용</a:t>
              </a:r>
              <a:endParaRPr lang="en-US" altLang="ko-KR" sz="12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868267" y="3016136"/>
              <a:ext cx="54046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accent1"/>
                  </a:solidFill>
                </a:rPr>
                <a:t>1</a:t>
              </a:r>
              <a:endParaRPr lang="ko-KR" altLang="en-US" sz="36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9" name="그룹 48"/>
          <p:cNvGrpSpPr/>
          <p:nvPr/>
        </p:nvGrpSpPr>
        <p:grpSpPr>
          <a:xfrm>
            <a:off x="585088" y="6164583"/>
            <a:ext cx="857213" cy="1091549"/>
            <a:chOff x="1904675" y="2990621"/>
            <a:chExt cx="857213" cy="1091549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50" name="직사각형 49"/>
            <p:cNvSpPr/>
            <p:nvPr/>
          </p:nvSpPr>
          <p:spPr>
            <a:xfrm>
              <a:off x="1904675" y="2990621"/>
              <a:ext cx="857213" cy="1091549"/>
            </a:xfrm>
            <a:prstGeom prst="rect">
              <a:avLst/>
            </a:prstGeom>
            <a:grpFill/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951050" y="3668049"/>
              <a:ext cx="57594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smtClean="0">
                  <a:solidFill>
                    <a:srgbClr val="144698"/>
                  </a:solidFill>
                </a:rPr>
                <a:t>적용</a:t>
              </a:r>
              <a:endParaRPr lang="en-US" altLang="ko-KR" sz="12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909946" y="3046220"/>
              <a:ext cx="54046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accent1"/>
                  </a:solidFill>
                </a:rPr>
                <a:t>2</a:t>
              </a:r>
              <a:endParaRPr lang="ko-KR" altLang="en-US" sz="36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1484784" y="5479814"/>
            <a:ext cx="5217857" cy="610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buFont typeface="+mj-lt"/>
              <a:buAutoNum type="arabicPeriod" startAt="2"/>
            </a:pPr>
            <a:r>
              <a:rPr lang="ko-KR" altLang="en-US" sz="1200" b="1" dirty="0" smtClean="0">
                <a:solidFill>
                  <a:srgbClr val="144698"/>
                </a:solidFill>
              </a:rPr>
              <a:t>학교와 동네에 있는 편의 시설을 찾아보고 필요성에 대해 자유롭게 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/>
            </a:r>
            <a:br>
              <a:rPr lang="en-US" altLang="ko-KR" sz="1200" b="1" dirty="0" smtClean="0">
                <a:solidFill>
                  <a:srgbClr val="144698"/>
                </a:solidFill>
              </a:rPr>
            </a:br>
            <a:r>
              <a:rPr lang="ko-KR" altLang="en-US" sz="1200" b="1" dirty="0" smtClean="0">
                <a:solidFill>
                  <a:srgbClr val="144698"/>
                </a:solidFill>
              </a:rPr>
              <a:t>이야기 한다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.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662081" y="2277036"/>
            <a:ext cx="4537355" cy="31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b="1" dirty="0" smtClean="0">
                <a:solidFill>
                  <a:schemeClr val="bg1">
                    <a:lumMod val="50000"/>
                  </a:schemeClr>
                </a:solidFill>
              </a:rPr>
              <a:t>※ </a:t>
            </a:r>
            <a:r>
              <a:rPr lang="ko-KR" altLang="en-US" sz="1100" b="1" dirty="0" smtClean="0">
                <a:solidFill>
                  <a:schemeClr val="bg1">
                    <a:lumMod val="50000"/>
                  </a:schemeClr>
                </a:solidFill>
              </a:rPr>
              <a:t>휠체어로 이동하는 친구들을 도울 때에는</a:t>
            </a:r>
            <a:endParaRPr lang="en-US" altLang="ko-KR" sz="11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818129" y="2506359"/>
            <a:ext cx="488451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100" b="1" dirty="0" smtClean="0">
                <a:solidFill>
                  <a:schemeClr val="accent1"/>
                </a:solidFill>
              </a:rPr>
              <a:t>먼저 도움이 필요한지 물어본다</a:t>
            </a:r>
            <a:r>
              <a:rPr lang="en-US" altLang="ko-KR" sz="1100" b="1" dirty="0" smtClean="0">
                <a:solidFill>
                  <a:schemeClr val="accent1"/>
                </a:solidFill>
              </a:rPr>
              <a:t>. </a:t>
            </a:r>
          </a:p>
          <a:p>
            <a:pPr marL="228600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100" b="1" dirty="0" smtClean="0">
                <a:solidFill>
                  <a:schemeClr val="accent1"/>
                </a:solidFill>
              </a:rPr>
              <a:t>휠체어를 밀어줄 때에는 걷는 속도에 맞추어 너무 빠르게</a:t>
            </a:r>
            <a:r>
              <a:rPr lang="en-US" altLang="ko-KR" sz="1100" b="1" dirty="0" smtClean="0">
                <a:solidFill>
                  <a:schemeClr val="accent1"/>
                </a:solidFill>
              </a:rPr>
              <a:t>(</a:t>
            </a:r>
            <a:r>
              <a:rPr lang="ko-KR" altLang="en-US" sz="1100" b="1" dirty="0" smtClean="0">
                <a:solidFill>
                  <a:schemeClr val="accent1"/>
                </a:solidFill>
              </a:rPr>
              <a:t>세게</a:t>
            </a:r>
            <a:r>
              <a:rPr lang="en-US" altLang="ko-KR" sz="1100" b="1" dirty="0" smtClean="0">
                <a:solidFill>
                  <a:schemeClr val="accent1"/>
                </a:solidFill>
              </a:rPr>
              <a:t>) </a:t>
            </a:r>
            <a:br>
              <a:rPr lang="en-US" altLang="ko-KR" sz="1100" b="1" dirty="0" smtClean="0">
                <a:solidFill>
                  <a:schemeClr val="accent1"/>
                </a:solidFill>
              </a:rPr>
            </a:br>
            <a:r>
              <a:rPr lang="ko-KR" altLang="en-US" sz="1100" b="1" dirty="0" smtClean="0">
                <a:solidFill>
                  <a:schemeClr val="accent1"/>
                </a:solidFill>
              </a:rPr>
              <a:t>밀지 않는다</a:t>
            </a:r>
            <a:r>
              <a:rPr lang="en-US" altLang="ko-KR" sz="1100" b="1" dirty="0" smtClean="0">
                <a:solidFill>
                  <a:schemeClr val="accent1"/>
                </a:solidFill>
              </a:rPr>
              <a:t>. </a:t>
            </a:r>
          </a:p>
          <a:p>
            <a:pPr marL="228600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100" b="1" dirty="0" smtClean="0">
                <a:solidFill>
                  <a:schemeClr val="accent1"/>
                </a:solidFill>
              </a:rPr>
              <a:t>휠체어로 경사로를 이용할 때에는 주위에 있는 어른들의 도움을 받거나</a:t>
            </a:r>
            <a:r>
              <a:rPr lang="en-US" altLang="ko-KR" sz="1100" b="1" dirty="0" smtClean="0">
                <a:solidFill>
                  <a:schemeClr val="accent1"/>
                </a:solidFill>
              </a:rPr>
              <a:t>, </a:t>
            </a:r>
            <a:br>
              <a:rPr lang="en-US" altLang="ko-KR" sz="1100" b="1" dirty="0" smtClean="0">
                <a:solidFill>
                  <a:schemeClr val="accent1"/>
                </a:solidFill>
              </a:rPr>
            </a:br>
            <a:r>
              <a:rPr lang="ko-KR" altLang="en-US" sz="1100" b="1" dirty="0" smtClean="0">
                <a:solidFill>
                  <a:schemeClr val="accent1"/>
                </a:solidFill>
              </a:rPr>
              <a:t>도움을 요청할 어른이 없을 때에는 휠체어를 뒤로 돌려서 천천히 내려온다</a:t>
            </a:r>
            <a:r>
              <a:rPr lang="en-US" altLang="ko-KR" sz="1100" b="1" dirty="0" smtClean="0">
                <a:solidFill>
                  <a:schemeClr val="accent1"/>
                </a:solidFill>
              </a:rPr>
              <a:t>. 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1662081" y="4015772"/>
            <a:ext cx="4537355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b="1" dirty="0" smtClean="0">
                <a:solidFill>
                  <a:schemeClr val="bg1">
                    <a:lumMod val="50000"/>
                  </a:schemeClr>
                </a:solidFill>
              </a:rPr>
              <a:t>※ </a:t>
            </a:r>
            <a:r>
              <a:rPr lang="ko-KR" altLang="en-US" sz="1100" b="1" dirty="0" smtClean="0">
                <a:solidFill>
                  <a:schemeClr val="bg1">
                    <a:lumMod val="50000"/>
                  </a:schemeClr>
                </a:solidFill>
              </a:rPr>
              <a:t>혼자 걷는 것이 불편한 친구를 도울 때에는</a:t>
            </a:r>
            <a:endParaRPr lang="en-US" altLang="ko-KR" sz="11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818129" y="4257127"/>
            <a:ext cx="488451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100" b="1" dirty="0" smtClean="0">
                <a:solidFill>
                  <a:schemeClr val="accent1"/>
                </a:solidFill>
              </a:rPr>
              <a:t>먼저 도움이 필요한지 물어본다</a:t>
            </a:r>
            <a:r>
              <a:rPr lang="en-US" altLang="ko-KR" sz="1100" b="1" dirty="0" smtClean="0">
                <a:solidFill>
                  <a:schemeClr val="accent1"/>
                </a:solidFill>
              </a:rPr>
              <a:t>. </a:t>
            </a:r>
          </a:p>
          <a:p>
            <a:pPr marL="228600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100" b="1" dirty="0" smtClean="0">
                <a:solidFill>
                  <a:schemeClr val="accent1"/>
                </a:solidFill>
              </a:rPr>
              <a:t>한쪽 팔을 살짝 잡고 친구의 보행에 맞추어 걷는다</a:t>
            </a:r>
            <a:r>
              <a:rPr lang="en-US" altLang="ko-KR" sz="1100" b="1" dirty="0" smtClean="0">
                <a:solidFill>
                  <a:schemeClr val="accent1"/>
                </a:solidFill>
              </a:rPr>
              <a:t>. 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1662081" y="4785283"/>
            <a:ext cx="453735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b="1" dirty="0" smtClean="0">
                <a:solidFill>
                  <a:schemeClr val="bg1">
                    <a:lumMod val="50000"/>
                  </a:schemeClr>
                </a:solidFill>
              </a:rPr>
              <a:t>※ </a:t>
            </a:r>
            <a:r>
              <a:rPr lang="ko-KR" altLang="en-US" sz="1100" b="1" dirty="0" smtClean="0">
                <a:solidFill>
                  <a:schemeClr val="bg1">
                    <a:lumMod val="50000"/>
                  </a:schemeClr>
                </a:solidFill>
              </a:rPr>
              <a:t>휠체어와 혼자 걷는 것이 불편한 친구들이 복도에 있을 때에는</a:t>
            </a:r>
            <a:r>
              <a:rPr lang="en-US" altLang="ko-KR" sz="1100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altLang="ko-KR" sz="11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ko-KR" sz="1100" b="1" dirty="0" smtClean="0">
                <a:solidFill>
                  <a:schemeClr val="bg1">
                    <a:lumMod val="50000"/>
                  </a:schemeClr>
                </a:solidFill>
              </a:rPr>
              <a:t>   </a:t>
            </a:r>
            <a:r>
              <a:rPr lang="ko-KR" altLang="en-US" sz="1100" b="1" dirty="0" smtClean="0">
                <a:solidFill>
                  <a:schemeClr val="bg1">
                    <a:lumMod val="50000"/>
                  </a:schemeClr>
                </a:solidFill>
              </a:rPr>
              <a:t>뛰어다니지 않고 부딪히지 않도록 주의한다</a:t>
            </a:r>
            <a:r>
              <a:rPr lang="en-US" altLang="ko-KR" sz="1100" b="1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ko-KR" altLang="en-US" sz="11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altLang="ko-KR" sz="11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55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121112-[2화일러스트완성]힘들었지\jpg\sc23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7999" y="3418024"/>
            <a:ext cx="4123144" cy="2319269"/>
          </a:xfrm>
          <a:prstGeom prst="rect">
            <a:avLst/>
          </a:prstGeom>
          <a:noFill/>
          <a:effectLst>
            <a:outerShdw blurRad="50800" dist="88900" dir="2700000" algn="ctr" rotWithShape="0">
              <a:schemeClr val="bg1">
                <a:lumMod val="85000"/>
              </a:schemeClr>
            </a:outerShdw>
          </a:effectLst>
        </p:spPr>
      </p:pic>
      <p:sp>
        <p:nvSpPr>
          <p:cNvPr id="2" name="제목 1"/>
          <p:cNvSpPr txBox="1">
            <a:spLocks/>
          </p:cNvSpPr>
          <p:nvPr/>
        </p:nvSpPr>
        <p:spPr>
          <a:xfrm>
            <a:off x="1965551" y="1565578"/>
            <a:ext cx="2232248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1100" b="1" dirty="0" smtClean="0">
                <a:solidFill>
                  <a:srgbClr val="144698"/>
                </a:solidFill>
              </a:rPr>
              <a:t>장애인식개선사업 </a:t>
            </a:r>
            <a:r>
              <a:rPr lang="ko-KR" altLang="en-US" sz="1100" b="1" dirty="0">
                <a:solidFill>
                  <a:srgbClr val="144698"/>
                </a:solidFill>
              </a:rPr>
              <a:t>버디</a:t>
            </a:r>
            <a:r>
              <a:rPr lang="en-US" altLang="ko-KR" sz="1100" b="1" dirty="0">
                <a:solidFill>
                  <a:srgbClr val="144698"/>
                </a:solidFill>
              </a:rPr>
              <a:t>&amp;</a:t>
            </a:r>
            <a:r>
              <a:rPr lang="ko-KR" altLang="en-US" sz="1100" b="1" dirty="0" smtClean="0">
                <a:solidFill>
                  <a:srgbClr val="144698"/>
                </a:solidFill>
              </a:rPr>
              <a:t>키디</a:t>
            </a:r>
            <a:endParaRPr lang="en-US" altLang="ko-KR" sz="1100" b="1" dirty="0" smtClean="0">
              <a:solidFill>
                <a:srgbClr val="144698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692696"/>
            <a:ext cx="1305272" cy="13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제목 1"/>
          <p:cNvSpPr txBox="1">
            <a:spLocks/>
          </p:cNvSpPr>
          <p:nvPr/>
        </p:nvSpPr>
        <p:spPr>
          <a:xfrm>
            <a:off x="1946301" y="1827188"/>
            <a:ext cx="1982716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16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영상동화 </a:t>
            </a:r>
            <a:r>
              <a:rPr lang="ko-KR" altLang="en-US" sz="1600" b="1" dirty="0" err="1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활동지</a:t>
            </a:r>
            <a:r>
              <a:rPr lang="ko-KR" altLang="en-US" sz="16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 </a:t>
            </a:r>
            <a:endParaRPr lang="en-US" altLang="ko-KR" sz="1600" b="1" dirty="0">
              <a:solidFill>
                <a:srgbClr val="144698"/>
              </a:solidFill>
              <a:effectLst>
                <a:outerShdw blurRad="38100" dist="38100" dir="2700000" algn="tl">
                  <a:schemeClr val="accent2">
                    <a:alpha val="43000"/>
                  </a:schemeClr>
                </a:outerShdw>
              </a:effectLst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2069123" y="5794671"/>
            <a:ext cx="3240361" cy="49449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smtClean="0">
                <a:solidFill>
                  <a:srgbClr val="144698"/>
                </a:solidFill>
              </a:rPr>
              <a:t>우린 친구니까</a:t>
            </a:r>
            <a:endParaRPr lang="ko-KR" altLang="en-US" sz="2800" b="1" dirty="0">
              <a:solidFill>
                <a:srgbClr val="144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95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5126881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144698"/>
                </a:solidFill>
              </a:rPr>
              <a:t>우린 친구니까  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3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예시답안 및 교사용 활동자료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6170489" y="8721397"/>
            <a:ext cx="410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i="1" dirty="0" smtClean="0">
                <a:solidFill>
                  <a:schemeClr val="tx2"/>
                </a:solidFill>
              </a:rPr>
              <a:t>20</a:t>
            </a:r>
            <a:endParaRPr lang="ko-KR" altLang="en-US" sz="1200" b="1" i="1" dirty="0">
              <a:solidFill>
                <a:schemeClr val="tx2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89504" y="3419688"/>
            <a:ext cx="5087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buAutoNum type="arabicPeriod"/>
            </a:pPr>
            <a:r>
              <a:rPr lang="en-US" altLang="ko-KR" sz="1200" b="1" dirty="0" smtClean="0">
                <a:solidFill>
                  <a:srgbClr val="144698"/>
                </a:solidFill>
              </a:rPr>
              <a:t> </a:t>
            </a:r>
          </a:p>
        </p:txBody>
      </p:sp>
      <p:grpSp>
        <p:nvGrpSpPr>
          <p:cNvPr id="39" name="그룹 38"/>
          <p:cNvGrpSpPr/>
          <p:nvPr/>
        </p:nvGrpSpPr>
        <p:grpSpPr>
          <a:xfrm>
            <a:off x="636943" y="2015611"/>
            <a:ext cx="893621" cy="1286084"/>
            <a:chOff x="1868267" y="2990622"/>
            <a:chExt cx="893621" cy="1286084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41" name="직사각형 40"/>
            <p:cNvSpPr/>
            <p:nvPr/>
          </p:nvSpPr>
          <p:spPr>
            <a:xfrm>
              <a:off x="1904675" y="2990622"/>
              <a:ext cx="857213" cy="1286084"/>
            </a:xfrm>
            <a:prstGeom prst="rect">
              <a:avLst/>
            </a:prstGeom>
            <a:grpFill/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951050" y="3637965"/>
              <a:ext cx="57594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smtClean="0">
                  <a:solidFill>
                    <a:srgbClr val="144698"/>
                  </a:solidFill>
                </a:rPr>
                <a:t>적용</a:t>
              </a:r>
              <a:endParaRPr lang="en-US" altLang="ko-KR" sz="12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868267" y="3016136"/>
              <a:ext cx="54046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accent1"/>
                  </a:solidFill>
                </a:rPr>
                <a:t>2</a:t>
              </a:r>
              <a:endParaRPr lang="ko-KR" altLang="en-US" sz="36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617267" y="3851920"/>
            <a:ext cx="6052093" cy="3072235"/>
            <a:chOff x="2064902" y="1617467"/>
            <a:chExt cx="6827578" cy="3465896"/>
          </a:xfrm>
        </p:grpSpPr>
        <p:pic>
          <p:nvPicPr>
            <p:cNvPr id="22" name="_x239954968" descr="EMB00000b8c69c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2857" y="1638428"/>
              <a:ext cx="1257583" cy="9398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3" name="그룹 22"/>
            <p:cNvGrpSpPr/>
            <p:nvPr/>
          </p:nvGrpSpPr>
          <p:grpSpPr>
            <a:xfrm>
              <a:off x="2064902" y="1617467"/>
              <a:ext cx="6827578" cy="3465896"/>
              <a:chOff x="2195736" y="3131458"/>
              <a:chExt cx="6827578" cy="3465896"/>
            </a:xfrm>
          </p:grpSpPr>
          <p:grpSp>
            <p:nvGrpSpPr>
              <p:cNvPr id="24" name="그룹 23"/>
              <p:cNvGrpSpPr/>
              <p:nvPr/>
            </p:nvGrpSpPr>
            <p:grpSpPr>
              <a:xfrm>
                <a:off x="2195736" y="3131458"/>
                <a:ext cx="6827578" cy="3465896"/>
                <a:chOff x="611560" y="2323151"/>
                <a:chExt cx="8214554" cy="4169968"/>
              </a:xfrm>
            </p:grpSpPr>
            <p:sp>
              <p:nvSpPr>
                <p:cNvPr id="30" name="타원 29"/>
                <p:cNvSpPr/>
                <p:nvPr/>
              </p:nvSpPr>
              <p:spPr>
                <a:xfrm>
                  <a:off x="4662613" y="4016971"/>
                  <a:ext cx="72008" cy="72008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1" name="타원 30"/>
                <p:cNvSpPr/>
                <p:nvPr/>
              </p:nvSpPr>
              <p:spPr>
                <a:xfrm>
                  <a:off x="6374136" y="4016971"/>
                  <a:ext cx="72008" cy="72008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2" name="타원 31"/>
                <p:cNvSpPr/>
                <p:nvPr/>
              </p:nvSpPr>
              <p:spPr>
                <a:xfrm>
                  <a:off x="1362722" y="4016971"/>
                  <a:ext cx="72008" cy="72008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3" name="타원 32"/>
                <p:cNvSpPr/>
                <p:nvPr/>
              </p:nvSpPr>
              <p:spPr>
                <a:xfrm>
                  <a:off x="2976266" y="4016971"/>
                  <a:ext cx="72008" cy="72008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4" name="타원 33"/>
                <p:cNvSpPr/>
                <p:nvPr/>
              </p:nvSpPr>
              <p:spPr>
                <a:xfrm>
                  <a:off x="1362722" y="4714985"/>
                  <a:ext cx="72008" cy="72008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pic>
              <p:nvPicPr>
                <p:cNvPr id="35" name="_x216740424" descr="EMB000016542e7e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5782" y="2355695"/>
                  <a:ext cx="1385887" cy="111918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6" name="_x216738664" descr="EMB000016542e81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89958" y="2344583"/>
                  <a:ext cx="1444625" cy="11303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7" name="_x216740184" descr="EMB000016542e84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46143" y="2335057"/>
                  <a:ext cx="1504950" cy="113982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0" name="TextBox 39"/>
                <p:cNvSpPr txBox="1"/>
                <p:nvPr/>
              </p:nvSpPr>
              <p:spPr>
                <a:xfrm>
                  <a:off x="705782" y="4931009"/>
                  <a:ext cx="1385888" cy="1562110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</p:spPr>
              <p:txBody>
                <a:bodyPr wrap="square" lIns="18000" rIns="18000" rtlCol="0" anchor="t" anchorCtr="0">
                  <a:no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ko-KR" altLang="en-US" sz="1000" b="1" dirty="0" smtClean="0">
                      <a:solidFill>
                        <a:schemeClr val="tx2"/>
                      </a:solidFill>
                    </a:rPr>
                    <a:t>계단으로 </a:t>
                  </a:r>
                  <a:endParaRPr lang="en-US" altLang="ko-KR" sz="1000" b="1" dirty="0" smtClean="0">
                    <a:solidFill>
                      <a:schemeClr val="tx2"/>
                    </a:solidFill>
                  </a:endParaRPr>
                </a:p>
                <a:p>
                  <a:pPr>
                    <a:lnSpc>
                      <a:spcPct val="120000"/>
                    </a:lnSpc>
                  </a:pPr>
                  <a:r>
                    <a:rPr lang="ko-KR" altLang="en-US" sz="1000" b="1" dirty="0" smtClean="0">
                      <a:solidFill>
                        <a:schemeClr val="tx2"/>
                      </a:solidFill>
                    </a:rPr>
                    <a:t>이동하기 힘든 휠체어가 </a:t>
                  </a:r>
                  <a:endParaRPr lang="en-US" altLang="ko-KR" sz="1000" b="1" dirty="0" smtClean="0">
                    <a:solidFill>
                      <a:schemeClr val="tx2"/>
                    </a:solidFill>
                  </a:endParaRPr>
                </a:p>
                <a:p>
                  <a:pPr>
                    <a:lnSpc>
                      <a:spcPct val="120000"/>
                    </a:lnSpc>
                  </a:pPr>
                  <a:r>
                    <a:rPr lang="ko-KR" altLang="en-US" sz="1000" b="1" dirty="0" smtClean="0">
                      <a:solidFill>
                        <a:schemeClr val="tx2"/>
                      </a:solidFill>
                    </a:rPr>
                    <a:t>이동하기 편해요</a:t>
                  </a:r>
                  <a:r>
                    <a:rPr lang="en-US" altLang="ko-KR" sz="1000" b="1" dirty="0" smtClean="0">
                      <a:solidFill>
                        <a:schemeClr val="tx2"/>
                      </a:solidFill>
                    </a:rPr>
                    <a:t>. </a:t>
                  </a:r>
                  <a:endParaRPr lang="ko-KR" altLang="en-US" sz="1000" b="1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42" name="타원 41"/>
                <p:cNvSpPr/>
                <p:nvPr/>
              </p:nvSpPr>
              <p:spPr>
                <a:xfrm>
                  <a:off x="2976266" y="4714985"/>
                  <a:ext cx="72008" cy="72008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3" name="타원 42"/>
                <p:cNvSpPr/>
                <p:nvPr/>
              </p:nvSpPr>
              <p:spPr>
                <a:xfrm>
                  <a:off x="4662613" y="4714985"/>
                  <a:ext cx="72008" cy="72008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4" name="타원 43"/>
                <p:cNvSpPr/>
                <p:nvPr/>
              </p:nvSpPr>
              <p:spPr>
                <a:xfrm>
                  <a:off x="6374136" y="4714985"/>
                  <a:ext cx="72008" cy="72008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611560" y="3474882"/>
                  <a:ext cx="1575478" cy="5430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1000" b="1" dirty="0" smtClean="0">
                      <a:solidFill>
                        <a:schemeClr val="bg1">
                          <a:lumMod val="65000"/>
                        </a:schemeClr>
                      </a:solidFill>
                    </a:rPr>
                    <a:t>장애인 전용 </a:t>
                  </a:r>
                  <a:endParaRPr lang="en-US" altLang="ko-KR" sz="1000" b="1" dirty="0" smtClean="0">
                    <a:solidFill>
                      <a:schemeClr val="bg1">
                        <a:lumMod val="65000"/>
                      </a:schemeClr>
                    </a:solidFill>
                  </a:endParaRPr>
                </a:p>
                <a:p>
                  <a:pPr algn="ctr"/>
                  <a:r>
                    <a:rPr lang="ko-KR" altLang="en-US" sz="1000" b="1" dirty="0" smtClean="0">
                      <a:solidFill>
                        <a:schemeClr val="bg1">
                          <a:lumMod val="65000"/>
                        </a:schemeClr>
                      </a:solidFill>
                    </a:rPr>
                    <a:t>화장실</a:t>
                  </a:r>
                  <a:endParaRPr lang="ko-KR" altLang="en-US" sz="1000" b="1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>
                  <a:off x="2224530" y="3474883"/>
                  <a:ext cx="1575478" cy="2962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1000" b="1" dirty="0" smtClean="0">
                      <a:solidFill>
                        <a:schemeClr val="bg1">
                          <a:lumMod val="65000"/>
                        </a:schemeClr>
                      </a:solidFill>
                    </a:rPr>
                    <a:t>안전 손잡이</a:t>
                  </a:r>
                  <a:endParaRPr lang="ko-KR" altLang="en-US" sz="1000" b="1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sp>
              <p:nvSpPr>
                <p:cNvPr id="55" name="TextBox 54"/>
                <p:cNvSpPr txBox="1"/>
                <p:nvPr/>
              </p:nvSpPr>
              <p:spPr>
                <a:xfrm>
                  <a:off x="3910878" y="3474883"/>
                  <a:ext cx="1575478" cy="2962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1000" b="1" dirty="0" smtClean="0">
                      <a:solidFill>
                        <a:schemeClr val="bg1">
                          <a:lumMod val="65000"/>
                        </a:schemeClr>
                      </a:solidFill>
                    </a:rPr>
                    <a:t>경사로</a:t>
                  </a:r>
                  <a:endParaRPr lang="ko-KR" altLang="en-US" sz="1000" b="1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sp>
              <p:nvSpPr>
                <p:cNvPr id="56" name="TextBox 55"/>
                <p:cNvSpPr txBox="1"/>
                <p:nvPr/>
              </p:nvSpPr>
              <p:spPr>
                <a:xfrm>
                  <a:off x="5611910" y="3474883"/>
                  <a:ext cx="1575478" cy="2962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1000" b="1" dirty="0" smtClean="0">
                      <a:solidFill>
                        <a:schemeClr val="bg1">
                          <a:lumMod val="65000"/>
                        </a:schemeClr>
                      </a:solidFill>
                    </a:rPr>
                    <a:t>엘리베이터</a:t>
                  </a:r>
                  <a:endParaRPr lang="ko-KR" altLang="en-US" sz="1000" b="1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sp>
              <p:nvSpPr>
                <p:cNvPr id="57" name="TextBox 56"/>
                <p:cNvSpPr txBox="1"/>
                <p:nvPr/>
              </p:nvSpPr>
              <p:spPr>
                <a:xfrm>
                  <a:off x="2289959" y="4931009"/>
                  <a:ext cx="1444624" cy="1562110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</p:spPr>
              <p:txBody>
                <a:bodyPr wrap="square" lIns="18000" rIns="18000" rtlCol="0" anchor="t" anchorCtr="0">
                  <a:no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ko-KR" altLang="en-US" sz="1000" b="1" dirty="0" smtClean="0">
                      <a:solidFill>
                        <a:schemeClr val="tx2"/>
                      </a:solidFill>
                    </a:rPr>
                    <a:t>보행이 불안전한</a:t>
                  </a:r>
                  <a:endParaRPr lang="en-US" altLang="ko-KR" sz="1000" b="1" dirty="0" smtClean="0">
                    <a:solidFill>
                      <a:schemeClr val="tx2"/>
                    </a:solidFill>
                  </a:endParaRPr>
                </a:p>
                <a:p>
                  <a:pPr>
                    <a:lnSpc>
                      <a:spcPct val="120000"/>
                    </a:lnSpc>
                  </a:pPr>
                  <a:r>
                    <a:rPr lang="ko-KR" altLang="en-US" sz="1000" b="1" dirty="0" smtClean="0">
                      <a:solidFill>
                        <a:schemeClr val="tx2"/>
                      </a:solidFill>
                    </a:rPr>
                    <a:t>친구들이 </a:t>
                  </a:r>
                  <a:endParaRPr lang="en-US" altLang="ko-KR" sz="1000" b="1" dirty="0">
                    <a:solidFill>
                      <a:schemeClr val="tx2"/>
                    </a:solidFill>
                  </a:endParaRPr>
                </a:p>
                <a:p>
                  <a:pPr>
                    <a:lnSpc>
                      <a:spcPct val="120000"/>
                    </a:lnSpc>
                  </a:pPr>
                  <a:r>
                    <a:rPr lang="ko-KR" altLang="en-US" sz="1000" b="1" dirty="0" smtClean="0">
                      <a:solidFill>
                        <a:schemeClr val="tx2"/>
                      </a:solidFill>
                    </a:rPr>
                    <a:t>복도에서 </a:t>
                  </a:r>
                  <a:endParaRPr lang="en-US" altLang="ko-KR" sz="1000" b="1" dirty="0" smtClean="0">
                    <a:solidFill>
                      <a:schemeClr val="tx2"/>
                    </a:solidFill>
                  </a:endParaRPr>
                </a:p>
                <a:p>
                  <a:pPr>
                    <a:lnSpc>
                      <a:spcPct val="120000"/>
                    </a:lnSpc>
                  </a:pPr>
                  <a:r>
                    <a:rPr lang="ko-KR" altLang="en-US" sz="1000" b="1" dirty="0" smtClean="0">
                      <a:solidFill>
                        <a:schemeClr val="tx2"/>
                      </a:solidFill>
                    </a:rPr>
                    <a:t>안전하게 걸을 수 있어요</a:t>
                  </a:r>
                  <a:r>
                    <a:rPr lang="en-US" altLang="ko-KR" sz="1000" b="1" dirty="0" smtClean="0">
                      <a:solidFill>
                        <a:schemeClr val="tx2"/>
                      </a:solidFill>
                    </a:rPr>
                    <a:t>.</a:t>
                  </a:r>
                  <a:endParaRPr lang="ko-KR" altLang="en-US" sz="1000" b="1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59" name="TextBox 58"/>
                <p:cNvSpPr txBox="1"/>
                <p:nvPr/>
              </p:nvSpPr>
              <p:spPr>
                <a:xfrm>
                  <a:off x="3885815" y="4931009"/>
                  <a:ext cx="1565278" cy="1562110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</p:spPr>
              <p:txBody>
                <a:bodyPr wrap="square" lIns="18000" rIns="18000" rtlCol="0" anchor="t" anchorCtr="0">
                  <a:no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ko-KR" altLang="en-US" sz="1000" b="1" dirty="0" smtClean="0">
                      <a:solidFill>
                        <a:schemeClr val="tx2"/>
                      </a:solidFill>
                    </a:rPr>
                    <a:t>휠체어를 </a:t>
                  </a:r>
                  <a:endParaRPr lang="en-US" altLang="ko-KR" sz="1000" b="1" dirty="0" smtClean="0">
                    <a:solidFill>
                      <a:schemeClr val="tx2"/>
                    </a:solidFill>
                  </a:endParaRPr>
                </a:p>
                <a:p>
                  <a:pPr>
                    <a:lnSpc>
                      <a:spcPct val="120000"/>
                    </a:lnSpc>
                  </a:pPr>
                  <a:r>
                    <a:rPr lang="ko-KR" altLang="en-US" sz="1000" b="1" dirty="0" smtClean="0">
                      <a:solidFill>
                        <a:schemeClr val="tx2"/>
                      </a:solidFill>
                    </a:rPr>
                    <a:t>탄 채로 승차할 수 있어요</a:t>
                  </a:r>
                  <a:r>
                    <a:rPr lang="en-US" altLang="ko-KR" sz="1000" b="1" dirty="0" smtClean="0">
                      <a:solidFill>
                        <a:schemeClr val="tx2"/>
                      </a:solidFill>
                    </a:rPr>
                    <a:t>. </a:t>
                  </a:r>
                  <a:endParaRPr lang="ko-KR" altLang="en-US" sz="1000" b="1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60" name="TextBox 59"/>
                <p:cNvSpPr txBox="1"/>
                <p:nvPr/>
              </p:nvSpPr>
              <p:spPr>
                <a:xfrm>
                  <a:off x="5674333" y="4931009"/>
                  <a:ext cx="1471613" cy="1562110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</p:spPr>
              <p:txBody>
                <a:bodyPr wrap="square" lIns="18000" rIns="18000" rtlCol="0" anchor="t" anchorCtr="0">
                  <a:no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ko-KR" altLang="en-US" sz="1000" b="1" dirty="0" smtClean="0">
                      <a:solidFill>
                        <a:schemeClr val="tx2"/>
                      </a:solidFill>
                    </a:rPr>
                    <a:t>이동거리가 </a:t>
                  </a:r>
                  <a:endParaRPr lang="en-US" altLang="ko-KR" sz="1000" b="1" dirty="0" smtClean="0">
                    <a:solidFill>
                      <a:schemeClr val="tx2"/>
                    </a:solidFill>
                  </a:endParaRPr>
                </a:p>
                <a:p>
                  <a:pPr>
                    <a:lnSpc>
                      <a:spcPct val="120000"/>
                    </a:lnSpc>
                  </a:pPr>
                  <a:r>
                    <a:rPr lang="ko-KR" altLang="en-US" sz="1000" b="1" dirty="0" smtClean="0">
                      <a:solidFill>
                        <a:schemeClr val="tx2"/>
                      </a:solidFill>
                    </a:rPr>
                    <a:t>짧도록</a:t>
                  </a:r>
                  <a:r>
                    <a:rPr lang="en-US" altLang="ko-KR" sz="1000" b="1" dirty="0">
                      <a:solidFill>
                        <a:schemeClr val="tx2"/>
                      </a:solidFill>
                    </a:rPr>
                    <a:t> </a:t>
                  </a:r>
                  <a:r>
                    <a:rPr lang="ko-KR" altLang="en-US" sz="1000" b="1" dirty="0" smtClean="0">
                      <a:solidFill>
                        <a:schemeClr val="tx2"/>
                      </a:solidFill>
                    </a:rPr>
                    <a:t>건물의 </a:t>
                  </a:r>
                  <a:endParaRPr lang="en-US" altLang="ko-KR" sz="1000" b="1" dirty="0" smtClean="0">
                    <a:solidFill>
                      <a:schemeClr val="tx2"/>
                    </a:solidFill>
                  </a:endParaRPr>
                </a:p>
                <a:p>
                  <a:pPr>
                    <a:lnSpc>
                      <a:spcPct val="120000"/>
                    </a:lnSpc>
                  </a:pPr>
                  <a:r>
                    <a:rPr lang="ko-KR" altLang="en-US" sz="1000" b="1" dirty="0" smtClean="0">
                      <a:solidFill>
                        <a:schemeClr val="tx2"/>
                      </a:solidFill>
                    </a:rPr>
                    <a:t>입구와</a:t>
                  </a:r>
                  <a:r>
                    <a:rPr lang="en-US" altLang="ko-KR" sz="1000" b="1" dirty="0">
                      <a:solidFill>
                        <a:schemeClr val="tx2"/>
                      </a:solidFill>
                    </a:rPr>
                    <a:t> </a:t>
                  </a:r>
                  <a:r>
                    <a:rPr lang="ko-KR" altLang="en-US" sz="1000" b="1" dirty="0" smtClean="0">
                      <a:solidFill>
                        <a:schemeClr val="tx2"/>
                      </a:solidFill>
                    </a:rPr>
                    <a:t>가깝게 </a:t>
                  </a:r>
                  <a:endParaRPr lang="en-US" altLang="ko-KR" sz="1000" b="1" dirty="0" smtClean="0">
                    <a:solidFill>
                      <a:schemeClr val="tx2"/>
                    </a:solidFill>
                  </a:endParaRPr>
                </a:p>
                <a:p>
                  <a:pPr>
                    <a:lnSpc>
                      <a:spcPct val="120000"/>
                    </a:lnSpc>
                  </a:pPr>
                  <a:r>
                    <a:rPr lang="ko-KR" altLang="en-US" sz="1000" b="1" dirty="0" smtClean="0">
                      <a:solidFill>
                        <a:schemeClr val="tx2"/>
                      </a:solidFill>
                    </a:rPr>
                    <a:t>위치해 있어요</a:t>
                  </a:r>
                  <a:r>
                    <a:rPr lang="en-US" altLang="ko-KR" sz="1000" b="1" dirty="0" smtClean="0">
                      <a:solidFill>
                        <a:schemeClr val="tx2"/>
                      </a:solidFill>
                    </a:rPr>
                    <a:t>. </a:t>
                  </a:r>
                  <a:endParaRPr lang="ko-KR" altLang="en-US" sz="1000" b="1" dirty="0">
                    <a:solidFill>
                      <a:schemeClr val="tx2"/>
                    </a:solidFill>
                  </a:endParaRPr>
                </a:p>
              </p:txBody>
            </p:sp>
            <p:pic>
              <p:nvPicPr>
                <p:cNvPr id="61" name="_x216741464" descr="EMB000016542e8e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380312" y="2323151"/>
                  <a:ext cx="1336676" cy="115093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2" name="TextBox 61"/>
                <p:cNvSpPr txBox="1"/>
                <p:nvPr/>
              </p:nvSpPr>
              <p:spPr>
                <a:xfrm>
                  <a:off x="7250636" y="3474884"/>
                  <a:ext cx="1575478" cy="5430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1000" b="1" dirty="0" smtClean="0">
                      <a:solidFill>
                        <a:schemeClr val="bg1">
                          <a:lumMod val="65000"/>
                        </a:schemeClr>
                      </a:solidFill>
                    </a:rPr>
                    <a:t>장애인 전용 </a:t>
                  </a:r>
                  <a:endParaRPr lang="en-US" altLang="ko-KR" sz="1000" b="1" dirty="0" smtClean="0">
                    <a:solidFill>
                      <a:schemeClr val="bg1">
                        <a:lumMod val="65000"/>
                      </a:schemeClr>
                    </a:solidFill>
                  </a:endParaRPr>
                </a:p>
                <a:p>
                  <a:pPr algn="ctr"/>
                  <a:r>
                    <a:rPr lang="ko-KR" altLang="en-US" sz="1000" b="1" dirty="0" smtClean="0">
                      <a:solidFill>
                        <a:schemeClr val="bg1">
                          <a:lumMod val="65000"/>
                        </a:schemeClr>
                      </a:solidFill>
                    </a:rPr>
                    <a:t>주차장</a:t>
                  </a:r>
                  <a:endParaRPr lang="ko-KR" altLang="en-US" sz="1000" b="1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sp>
              <p:nvSpPr>
                <p:cNvPr id="63" name="타원 62"/>
                <p:cNvSpPr/>
                <p:nvPr/>
              </p:nvSpPr>
              <p:spPr>
                <a:xfrm>
                  <a:off x="7989931" y="4016971"/>
                  <a:ext cx="72008" cy="72008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4" name="타원 63"/>
                <p:cNvSpPr/>
                <p:nvPr/>
              </p:nvSpPr>
              <p:spPr>
                <a:xfrm>
                  <a:off x="7989931" y="4714985"/>
                  <a:ext cx="72008" cy="72008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>
                  <a:off x="7370038" y="4931009"/>
                  <a:ext cx="1336675" cy="1562110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</p:spPr>
              <p:txBody>
                <a:bodyPr wrap="square" lIns="18000" rIns="18000" rtlCol="0" anchor="t" anchorCtr="0">
                  <a:no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ko-KR" altLang="en-US" sz="1000" b="1" dirty="0" smtClean="0">
                      <a:solidFill>
                        <a:schemeClr val="tx2"/>
                      </a:solidFill>
                    </a:rPr>
                    <a:t>손잡이를 설치해서 화장실을 편리하게</a:t>
                  </a:r>
                  <a:r>
                    <a:rPr lang="en-US" altLang="ko-KR" sz="1000" b="1" dirty="0">
                      <a:solidFill>
                        <a:schemeClr val="tx2"/>
                      </a:solidFill>
                    </a:rPr>
                    <a:t> </a:t>
                  </a:r>
                  <a:r>
                    <a:rPr lang="ko-KR" altLang="en-US" sz="1000" b="1" dirty="0" smtClean="0">
                      <a:solidFill>
                        <a:schemeClr val="tx2"/>
                      </a:solidFill>
                    </a:rPr>
                    <a:t>이용할 수 있도록 </a:t>
                  </a:r>
                  <a:endParaRPr lang="en-US" altLang="ko-KR" sz="1000" b="1" dirty="0" smtClean="0">
                    <a:solidFill>
                      <a:schemeClr val="tx2"/>
                    </a:solidFill>
                  </a:endParaRPr>
                </a:p>
                <a:p>
                  <a:pPr>
                    <a:lnSpc>
                      <a:spcPct val="120000"/>
                    </a:lnSpc>
                  </a:pPr>
                  <a:r>
                    <a:rPr lang="ko-KR" altLang="en-US" sz="1000" b="1" dirty="0" smtClean="0">
                      <a:solidFill>
                        <a:schemeClr val="tx2"/>
                      </a:solidFill>
                    </a:rPr>
                    <a:t>해요</a:t>
                  </a:r>
                  <a:r>
                    <a:rPr lang="en-US" altLang="ko-KR" sz="1000" b="1" dirty="0" smtClean="0">
                      <a:solidFill>
                        <a:schemeClr val="tx2"/>
                      </a:solidFill>
                    </a:rPr>
                    <a:t>.</a:t>
                  </a:r>
                  <a:endParaRPr lang="ko-KR" altLang="en-US" sz="1000" b="1" dirty="0">
                    <a:solidFill>
                      <a:schemeClr val="tx2"/>
                    </a:solidFill>
                  </a:endParaRPr>
                </a:p>
              </p:txBody>
            </p:sp>
          </p:grpSp>
          <p:cxnSp>
            <p:nvCxnSpPr>
              <p:cNvPr id="25" name="직선 연결선 24"/>
              <p:cNvCxnSpPr>
                <a:stCxn id="32" idx="6"/>
                <a:endCxn id="64" idx="1"/>
              </p:cNvCxnSpPr>
              <p:nvPr/>
            </p:nvCxnSpPr>
            <p:spPr>
              <a:xfrm>
                <a:off x="2879919" y="4569211"/>
                <a:ext cx="5457161" cy="558999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직선 연결선 25"/>
              <p:cNvCxnSpPr/>
              <p:nvPr/>
            </p:nvCxnSpPr>
            <p:spPr>
              <a:xfrm flipH="1">
                <a:off x="4180574" y="4573004"/>
                <a:ext cx="4802" cy="55520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직선 연결선 26"/>
              <p:cNvCxnSpPr>
                <a:endCxn id="34" idx="7"/>
              </p:cNvCxnSpPr>
              <p:nvPr/>
            </p:nvCxnSpPr>
            <p:spPr>
              <a:xfrm flipH="1">
                <a:off x="2871154" y="4573004"/>
                <a:ext cx="2710932" cy="55520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직선 연결선 27"/>
              <p:cNvCxnSpPr>
                <a:endCxn id="43" idx="7"/>
              </p:cNvCxnSpPr>
              <p:nvPr/>
            </p:nvCxnSpPr>
            <p:spPr>
              <a:xfrm flipH="1">
                <a:off x="5613879" y="4573004"/>
                <a:ext cx="1409529" cy="55520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직선 연결선 28"/>
              <p:cNvCxnSpPr>
                <a:endCxn id="44" idx="0"/>
              </p:cNvCxnSpPr>
              <p:nvPr/>
            </p:nvCxnSpPr>
            <p:spPr>
              <a:xfrm flipH="1">
                <a:off x="7015262" y="4573004"/>
                <a:ext cx="1323687" cy="546441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6" name="TextBox 65"/>
          <p:cNvSpPr txBox="1"/>
          <p:nvPr/>
        </p:nvSpPr>
        <p:spPr>
          <a:xfrm>
            <a:off x="589504" y="7164288"/>
            <a:ext cx="6079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buFont typeface="+mj-lt"/>
              <a:buAutoNum type="arabicPeriod" startAt="4"/>
            </a:pPr>
            <a:r>
              <a:rPr lang="ko-KR" altLang="en-US" sz="1200" b="1" dirty="0" smtClean="0">
                <a:solidFill>
                  <a:srgbClr val="144698"/>
                </a:solidFill>
              </a:rPr>
              <a:t>우리가 평상시 이용하는 계단이 이동에 어려움이 있는 사람에게는 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/>
            </a:r>
            <a:br>
              <a:rPr lang="en-US" altLang="ko-KR" sz="1200" b="1" dirty="0" smtClean="0">
                <a:solidFill>
                  <a:srgbClr val="144698"/>
                </a:solidFill>
              </a:rPr>
            </a:br>
            <a:r>
              <a:rPr lang="ko-KR" altLang="en-US" sz="1200" b="1" dirty="0" smtClean="0">
                <a:solidFill>
                  <a:srgbClr val="144698"/>
                </a:solidFill>
              </a:rPr>
              <a:t>에베레스트 산처럼 거대한 걸림돌이 될 수 있다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211383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692696"/>
            <a:ext cx="1305272" cy="13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607248" y="3347864"/>
            <a:ext cx="1944217" cy="2531783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ko-KR" altLang="en-US" sz="1800" b="1" dirty="0" smtClean="0"/>
              <a:t>기획</a:t>
            </a:r>
            <a:endParaRPr lang="en-US" altLang="ko-KR" sz="1800" b="1" dirty="0" smtClean="0"/>
          </a:p>
          <a:p>
            <a:pPr algn="r">
              <a:lnSpc>
                <a:spcPct val="150000"/>
              </a:lnSpc>
            </a:pPr>
            <a:r>
              <a:rPr lang="ko-KR" altLang="en-US" sz="1800" b="1" dirty="0" err="1" smtClean="0"/>
              <a:t>활동지</a:t>
            </a:r>
            <a:r>
              <a:rPr lang="ko-KR" altLang="en-US" sz="1800" b="1" dirty="0" smtClean="0"/>
              <a:t> 개발</a:t>
            </a:r>
            <a:endParaRPr lang="en-US" altLang="ko-KR" sz="1800" b="1" dirty="0" smtClean="0"/>
          </a:p>
          <a:p>
            <a:pPr algn="r">
              <a:lnSpc>
                <a:spcPct val="150000"/>
              </a:lnSpc>
            </a:pPr>
            <a:endParaRPr lang="en-US" altLang="ko-KR" sz="1800" b="1" dirty="0"/>
          </a:p>
          <a:p>
            <a:pPr algn="r">
              <a:lnSpc>
                <a:spcPct val="150000"/>
              </a:lnSpc>
            </a:pPr>
            <a:endParaRPr lang="en-US" altLang="ko-KR" sz="1800" b="1" dirty="0" smtClean="0"/>
          </a:p>
          <a:p>
            <a:pPr algn="r">
              <a:lnSpc>
                <a:spcPct val="150000"/>
              </a:lnSpc>
            </a:pPr>
            <a:endParaRPr lang="en-US" altLang="ko-KR" sz="1800" b="1" dirty="0"/>
          </a:p>
          <a:p>
            <a:pPr algn="r">
              <a:lnSpc>
                <a:spcPct val="150000"/>
              </a:lnSpc>
            </a:pPr>
            <a:r>
              <a:rPr lang="ko-KR" altLang="en-US" sz="1800" b="1" dirty="0" err="1" smtClean="0"/>
              <a:t>활동지</a:t>
            </a:r>
            <a:r>
              <a:rPr lang="ko-KR" altLang="en-US" sz="1800" b="1" dirty="0" smtClean="0"/>
              <a:t> 디자인</a:t>
            </a:r>
            <a:endParaRPr lang="ko-KR" altLang="en-US" sz="1800" b="1" dirty="0"/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2839497" y="3340647"/>
            <a:ext cx="3816423" cy="2531783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ko-KR" sz="1800" dirty="0" smtClean="0"/>
              <a:t>(</a:t>
            </a:r>
            <a:r>
              <a:rPr lang="ko-KR" altLang="en-US" sz="1800" dirty="0" smtClean="0"/>
              <a:t>재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파라다이스 복지재단</a:t>
            </a:r>
            <a:endParaRPr lang="en-US" altLang="ko-KR" sz="1800" dirty="0" smtClean="0"/>
          </a:p>
          <a:p>
            <a:pPr algn="l">
              <a:lnSpc>
                <a:spcPct val="150000"/>
              </a:lnSpc>
            </a:pPr>
            <a:r>
              <a:rPr lang="ko-KR" altLang="en-US" sz="1800" dirty="0" err="1" smtClean="0"/>
              <a:t>이미섭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서울정문학교 교사</a:t>
            </a:r>
            <a:r>
              <a:rPr lang="en-US" altLang="ko-KR" sz="1800" dirty="0" smtClean="0"/>
              <a:t>)</a:t>
            </a:r>
          </a:p>
          <a:p>
            <a:pPr algn="l">
              <a:lnSpc>
                <a:spcPct val="150000"/>
              </a:lnSpc>
            </a:pPr>
            <a:r>
              <a:rPr lang="ko-KR" altLang="en-US" sz="1800" dirty="0" smtClean="0"/>
              <a:t>강미경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서울정진학교 교사</a:t>
            </a:r>
            <a:r>
              <a:rPr lang="en-US" altLang="ko-KR" sz="1800" dirty="0" smtClean="0"/>
              <a:t>)</a:t>
            </a:r>
          </a:p>
          <a:p>
            <a:pPr algn="l">
              <a:lnSpc>
                <a:spcPct val="150000"/>
              </a:lnSpc>
            </a:pPr>
            <a:r>
              <a:rPr lang="ko-KR" altLang="en-US" sz="1800" dirty="0" smtClean="0"/>
              <a:t>변정윤 </a:t>
            </a:r>
            <a:r>
              <a:rPr lang="en-US" altLang="ko-KR" sz="1800" dirty="0" smtClean="0"/>
              <a:t>(</a:t>
            </a:r>
            <a:r>
              <a:rPr lang="ko-KR" altLang="en-US" sz="1800" dirty="0" err="1" smtClean="0"/>
              <a:t>서울은천초등학교</a:t>
            </a:r>
            <a:r>
              <a:rPr lang="ko-KR" altLang="en-US" sz="1800" dirty="0" smtClean="0"/>
              <a:t> 교사</a:t>
            </a:r>
            <a:r>
              <a:rPr lang="en-US" altLang="ko-KR" sz="1800" dirty="0" smtClean="0"/>
              <a:t>)</a:t>
            </a:r>
          </a:p>
          <a:p>
            <a:pPr algn="l">
              <a:lnSpc>
                <a:spcPct val="150000"/>
              </a:lnSpc>
            </a:pPr>
            <a:r>
              <a:rPr lang="ko-KR" altLang="en-US" sz="1800" dirty="0" smtClean="0"/>
              <a:t>임영선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서울정진학교 교사</a:t>
            </a:r>
            <a:r>
              <a:rPr lang="en-US" altLang="ko-KR" sz="1800" dirty="0" smtClean="0"/>
              <a:t>)</a:t>
            </a:r>
            <a:endParaRPr lang="en-US" altLang="ko-KR" sz="1800" dirty="0"/>
          </a:p>
          <a:p>
            <a:pPr algn="l">
              <a:lnSpc>
                <a:spcPct val="150000"/>
              </a:lnSpc>
            </a:pPr>
            <a:r>
              <a:rPr lang="ko-KR" altLang="en-US" sz="1800" dirty="0" smtClean="0"/>
              <a:t>계원예술대학교 </a:t>
            </a:r>
            <a:r>
              <a:rPr lang="ko-KR" altLang="en-US" sz="1800" dirty="0" smtClean="0"/>
              <a:t>애니메이션과</a:t>
            </a: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492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840" y="3491880"/>
            <a:ext cx="3024336" cy="1662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260" y="7865078"/>
            <a:ext cx="1357668" cy="883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002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그룹 33"/>
          <p:cNvGrpSpPr>
            <a:grpSpLocks noChangeAspect="1"/>
          </p:cNvGrpSpPr>
          <p:nvPr/>
        </p:nvGrpSpPr>
        <p:grpSpPr>
          <a:xfrm>
            <a:off x="725948" y="4139952"/>
            <a:ext cx="806490" cy="806490"/>
            <a:chOff x="1194811" y="1482756"/>
            <a:chExt cx="1152128" cy="1152128"/>
          </a:xfrm>
        </p:grpSpPr>
        <p:sp>
          <p:nvSpPr>
            <p:cNvPr id="35" name="타원 34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1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그룹 30"/>
          <p:cNvGrpSpPr>
            <a:grpSpLocks noChangeAspect="1"/>
          </p:cNvGrpSpPr>
          <p:nvPr/>
        </p:nvGrpSpPr>
        <p:grpSpPr>
          <a:xfrm>
            <a:off x="1557205" y="2830223"/>
            <a:ext cx="819965" cy="806490"/>
            <a:chOff x="3203848" y="4221088"/>
            <a:chExt cx="1171378" cy="1152128"/>
          </a:xfrm>
        </p:grpSpPr>
        <p:sp>
          <p:nvSpPr>
            <p:cNvPr id="32" name="타원 31"/>
            <p:cNvSpPr/>
            <p:nvPr/>
          </p:nvSpPr>
          <p:spPr>
            <a:xfrm>
              <a:off x="3203848" y="4221088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223098" y="4533639"/>
              <a:ext cx="1152128" cy="571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 smtClean="0">
                  <a:solidFill>
                    <a:schemeClr val="tx2"/>
                  </a:solidFill>
                </a:rPr>
                <a:t>창민</a:t>
              </a:r>
              <a:endParaRPr lang="ko-KR" altLang="en-US" sz="20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28" name="그룹 27"/>
          <p:cNvGrpSpPr>
            <a:grpSpLocks noChangeAspect="1"/>
          </p:cNvGrpSpPr>
          <p:nvPr/>
        </p:nvGrpSpPr>
        <p:grpSpPr>
          <a:xfrm>
            <a:off x="737240" y="1403648"/>
            <a:ext cx="819965" cy="806490"/>
            <a:chOff x="1024096" y="2564904"/>
            <a:chExt cx="1171378" cy="1152128"/>
          </a:xfrm>
        </p:grpSpPr>
        <p:sp>
          <p:nvSpPr>
            <p:cNvPr id="29" name="타원 28"/>
            <p:cNvSpPr/>
            <p:nvPr/>
          </p:nvSpPr>
          <p:spPr>
            <a:xfrm>
              <a:off x="1024096" y="2564904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043346" y="2877455"/>
              <a:ext cx="1152128" cy="571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 smtClean="0">
                  <a:solidFill>
                    <a:schemeClr val="tx2"/>
                  </a:solidFill>
                </a:rPr>
                <a:t>수지</a:t>
              </a:r>
              <a:endParaRPr lang="ko-KR" altLang="en-US" sz="20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12" name="제목 1"/>
          <p:cNvSpPr txBox="1">
            <a:spLocks/>
          </p:cNvSpPr>
          <p:nvPr/>
        </p:nvSpPr>
        <p:spPr>
          <a:xfrm>
            <a:off x="1504353" y="2115599"/>
            <a:ext cx="5216443" cy="61061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학교에서는 크게 불편함 없이 생활하던 수지가 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/>
            </a:r>
            <a:b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</a:b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현장체험학습으로 간 놀이공원에서 많은 어려움을 경험하게 됩니다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48880" y="3072515"/>
            <a:ext cx="4006613" cy="33361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accent1"/>
                </a:solidFill>
                <a:latin typeface="+mn-ea"/>
                <a:ea typeface="+mn-ea"/>
              </a:rPr>
              <a:t>이와 친구들은 수지를 어떻게 도와줄 수 있을까요</a:t>
            </a:r>
            <a:r>
              <a:rPr lang="en-US" altLang="ko-KR" sz="1200" b="1" dirty="0" smtClean="0">
                <a:solidFill>
                  <a:schemeClr val="accent1"/>
                </a:solidFill>
                <a:latin typeface="+mn-ea"/>
                <a:ea typeface="+mn-ea"/>
              </a:rPr>
              <a:t>?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144698"/>
                </a:solidFill>
              </a:rPr>
              <a:t>우린 친구니까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1532438" y="1677457"/>
            <a:ext cx="5188358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는 휠체어를 타고 이동을 해야 하는 친구입니다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. </a:t>
            </a:r>
            <a:endParaRPr lang="en-US" altLang="ko-KR" sz="12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1519181" y="4321215"/>
            <a:ext cx="4777260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</a:rPr>
              <a:t>놀이공원에서 </a:t>
            </a: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수지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는 어떤 어려움이 있었나요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?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355493" y="8721397"/>
            <a:ext cx="2256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i="1" dirty="0" smtClean="0">
                <a:solidFill>
                  <a:schemeClr val="tx2"/>
                </a:solidFill>
              </a:rPr>
              <a:t>3</a:t>
            </a:r>
            <a:endParaRPr lang="ko-KR" altLang="en-US" sz="1200" b="1" i="1" dirty="0">
              <a:solidFill>
                <a:schemeClr val="tx2"/>
              </a:solidFill>
            </a:endParaRP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751" y="4904489"/>
            <a:ext cx="4135120" cy="2326005"/>
          </a:xfrm>
          <a:prstGeom prst="rect">
            <a:avLst/>
          </a:prstGeom>
          <a:noFill/>
          <a:ln>
            <a:noFill/>
          </a:ln>
          <a:effectLst>
            <a:outerShdw blurRad="50800" dist="88900" dir="2700000" algn="ctr" rotWithShape="0">
              <a:schemeClr val="bg1">
                <a:lumMod val="8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그룹 5"/>
          <p:cNvGrpSpPr/>
          <p:nvPr/>
        </p:nvGrpSpPr>
        <p:grpSpPr>
          <a:xfrm>
            <a:off x="1601388" y="7433161"/>
            <a:ext cx="4754106" cy="897659"/>
            <a:chOff x="1601388" y="7634783"/>
            <a:chExt cx="4754106" cy="897659"/>
          </a:xfrm>
        </p:grpSpPr>
        <p:grpSp>
          <p:nvGrpSpPr>
            <p:cNvPr id="5" name="그룹 4"/>
            <p:cNvGrpSpPr/>
            <p:nvPr/>
          </p:nvGrpSpPr>
          <p:grpSpPr>
            <a:xfrm>
              <a:off x="1601388" y="7643614"/>
              <a:ext cx="4754106" cy="888828"/>
              <a:chOff x="1601388" y="7643614"/>
              <a:chExt cx="4754106" cy="888828"/>
            </a:xfrm>
          </p:grpSpPr>
          <p:sp>
            <p:nvSpPr>
              <p:cNvPr id="25" name="직사각형 24"/>
              <p:cNvSpPr/>
              <p:nvPr/>
            </p:nvSpPr>
            <p:spPr>
              <a:xfrm>
                <a:off x="1601388" y="7643614"/>
                <a:ext cx="4754106" cy="88882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7" name="직사각형 26"/>
              <p:cNvSpPr/>
              <p:nvPr/>
            </p:nvSpPr>
            <p:spPr>
              <a:xfrm>
                <a:off x="1601388" y="7643614"/>
                <a:ext cx="4754106" cy="34819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1692849" y="8100392"/>
              <a:ext cx="41844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smtClean="0">
                  <a:solidFill>
                    <a:srgbClr val="144698"/>
                  </a:solidFill>
                </a:rPr>
                <a:t>수지는 </a:t>
              </a:r>
              <a:r>
                <a:rPr lang="en-US" altLang="ko-KR" sz="1200" b="1" dirty="0" smtClean="0">
                  <a:solidFill>
                    <a:srgbClr val="144698"/>
                  </a:solidFill>
                </a:rPr>
                <a:t> </a:t>
              </a:r>
              <a:r>
                <a:rPr lang="en-US" altLang="ko-KR" sz="1200" b="1" u="sng" dirty="0" smtClean="0">
                  <a:solidFill>
                    <a:srgbClr val="144698"/>
                  </a:solidFill>
                </a:rPr>
                <a:t>                                        </a:t>
              </a:r>
              <a:r>
                <a:rPr lang="ko-KR" altLang="en-US" sz="1200" b="1" dirty="0" smtClean="0">
                  <a:solidFill>
                    <a:srgbClr val="144698"/>
                  </a:solidFill>
                </a:rPr>
                <a:t>이 불편했어요</a:t>
              </a:r>
              <a:r>
                <a:rPr lang="en-US" altLang="ko-KR" sz="1200" b="1" dirty="0" smtClean="0">
                  <a:solidFill>
                    <a:srgbClr val="144698"/>
                  </a:solidFill>
                </a:rPr>
                <a:t>. </a:t>
              </a:r>
              <a:r>
                <a:rPr lang="ko-KR" altLang="en-US" sz="1200" b="1" dirty="0" smtClean="0">
                  <a:solidFill>
                    <a:srgbClr val="144698"/>
                  </a:solidFill>
                </a:rPr>
                <a:t>                                 </a:t>
              </a:r>
              <a:endParaRPr lang="ko-KR" altLang="en-US" sz="1200" b="1" dirty="0">
                <a:solidFill>
                  <a:srgbClr val="144698"/>
                </a:solidFill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1601388" y="7634783"/>
              <a:ext cx="4754105" cy="878608"/>
            </a:xfrm>
            <a:prstGeom prst="rect">
              <a:avLst/>
            </a:prstGeom>
            <a:noFill/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692848" y="7680536"/>
              <a:ext cx="37444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smtClean="0">
                  <a:solidFill>
                    <a:srgbClr val="144698"/>
                  </a:solidFill>
                </a:rPr>
                <a:t>예</a:t>
              </a:r>
              <a:r>
                <a:rPr lang="en-US" altLang="ko-KR" sz="1200" b="1" dirty="0" smtClean="0">
                  <a:solidFill>
                    <a:srgbClr val="144698"/>
                  </a:solidFill>
                </a:rPr>
                <a:t>) </a:t>
              </a:r>
              <a:r>
                <a:rPr lang="ko-KR" altLang="en-US" sz="1200" b="1" dirty="0" smtClean="0">
                  <a:solidFill>
                    <a:srgbClr val="144698"/>
                  </a:solidFill>
                </a:rPr>
                <a:t>수지는 화장실 이용이 불편했어요</a:t>
              </a:r>
              <a:r>
                <a:rPr lang="en-US" altLang="ko-KR" sz="1200" b="1" dirty="0" smtClean="0">
                  <a:solidFill>
                    <a:srgbClr val="144698"/>
                  </a:solidFill>
                </a:rPr>
                <a:t>. </a:t>
              </a:r>
              <a:endParaRPr lang="ko-KR" altLang="en-US" sz="1200" b="1" dirty="0">
                <a:solidFill>
                  <a:srgbClr val="14469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987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그룹 33"/>
          <p:cNvGrpSpPr>
            <a:grpSpLocks noChangeAspect="1"/>
          </p:cNvGrpSpPr>
          <p:nvPr/>
        </p:nvGrpSpPr>
        <p:grpSpPr>
          <a:xfrm>
            <a:off x="725948" y="3851920"/>
            <a:ext cx="806490" cy="806490"/>
            <a:chOff x="1194811" y="1482756"/>
            <a:chExt cx="1152128" cy="1152128"/>
          </a:xfrm>
        </p:grpSpPr>
        <p:sp>
          <p:nvSpPr>
            <p:cNvPr id="35" name="타원 34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2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그룹 30"/>
          <p:cNvGrpSpPr>
            <a:grpSpLocks noChangeAspect="1"/>
          </p:cNvGrpSpPr>
          <p:nvPr/>
        </p:nvGrpSpPr>
        <p:grpSpPr>
          <a:xfrm>
            <a:off x="1557205" y="2830223"/>
            <a:ext cx="819965" cy="806490"/>
            <a:chOff x="3203848" y="4221088"/>
            <a:chExt cx="1171378" cy="1152128"/>
          </a:xfrm>
        </p:grpSpPr>
        <p:sp>
          <p:nvSpPr>
            <p:cNvPr id="32" name="타원 31"/>
            <p:cNvSpPr/>
            <p:nvPr/>
          </p:nvSpPr>
          <p:spPr>
            <a:xfrm>
              <a:off x="3203848" y="4221088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223098" y="4533639"/>
              <a:ext cx="1152128" cy="571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 smtClean="0">
                  <a:solidFill>
                    <a:schemeClr val="tx2"/>
                  </a:solidFill>
                </a:rPr>
                <a:t>창민</a:t>
              </a:r>
              <a:endParaRPr lang="ko-KR" altLang="en-US" sz="20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28" name="그룹 27"/>
          <p:cNvGrpSpPr>
            <a:grpSpLocks noChangeAspect="1"/>
          </p:cNvGrpSpPr>
          <p:nvPr/>
        </p:nvGrpSpPr>
        <p:grpSpPr>
          <a:xfrm>
            <a:off x="737240" y="1403648"/>
            <a:ext cx="819965" cy="806490"/>
            <a:chOff x="1024096" y="2564904"/>
            <a:chExt cx="1171378" cy="1152128"/>
          </a:xfrm>
        </p:grpSpPr>
        <p:sp>
          <p:nvSpPr>
            <p:cNvPr id="29" name="타원 28"/>
            <p:cNvSpPr/>
            <p:nvPr/>
          </p:nvSpPr>
          <p:spPr>
            <a:xfrm>
              <a:off x="1024096" y="2564904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043346" y="2877455"/>
              <a:ext cx="1152128" cy="571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 smtClean="0">
                  <a:solidFill>
                    <a:schemeClr val="tx2"/>
                  </a:solidFill>
                </a:rPr>
                <a:t>수지</a:t>
              </a:r>
              <a:endParaRPr lang="ko-KR" altLang="en-US" sz="20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12" name="제목 1"/>
          <p:cNvSpPr txBox="1">
            <a:spLocks/>
          </p:cNvSpPr>
          <p:nvPr/>
        </p:nvSpPr>
        <p:spPr>
          <a:xfrm>
            <a:off x="1504353" y="2115599"/>
            <a:ext cx="5216443" cy="61061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학교에서는 크게 불편함 없이 생활하던 수지가 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/>
            </a:r>
            <a:b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</a:b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현장체험학습으로 간 놀이공원에서 많은 어려움을 경험하게 됩니다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48880" y="3072515"/>
            <a:ext cx="4006613" cy="33361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accent1"/>
                </a:solidFill>
                <a:latin typeface="+mn-ea"/>
                <a:ea typeface="+mn-ea"/>
              </a:rPr>
              <a:t>이와 친구들은 수지를 어떻게 도와줄 수 있을까요</a:t>
            </a:r>
            <a:r>
              <a:rPr lang="en-US" altLang="ko-KR" sz="1200" b="1" dirty="0" smtClean="0">
                <a:solidFill>
                  <a:schemeClr val="accent1"/>
                </a:solidFill>
                <a:latin typeface="+mn-ea"/>
                <a:ea typeface="+mn-ea"/>
              </a:rPr>
              <a:t>?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144698"/>
                </a:solidFill>
              </a:rPr>
              <a:t>우린 친구니까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1532438" y="1677457"/>
            <a:ext cx="5188358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는 휠체어를 타고 이동을 해야 하는 친구입니다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. </a:t>
            </a:r>
            <a:endParaRPr lang="en-US" altLang="ko-KR" sz="12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1519181" y="4033183"/>
            <a:ext cx="4777260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</a:rPr>
              <a:t>놀이공원에서 </a:t>
            </a: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수지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의 마음은 어땠을까요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?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355493" y="8721397"/>
            <a:ext cx="2256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i="1" dirty="0" smtClean="0">
                <a:solidFill>
                  <a:schemeClr val="tx2"/>
                </a:solidFill>
              </a:rPr>
              <a:t>4</a:t>
            </a:r>
            <a:endParaRPr lang="ko-KR" altLang="en-US" sz="1200" b="1" i="1" dirty="0">
              <a:solidFill>
                <a:schemeClr val="tx2"/>
              </a:solidFill>
            </a:endParaRP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직사각형 36"/>
          <p:cNvSpPr/>
          <p:nvPr/>
        </p:nvSpPr>
        <p:spPr>
          <a:xfrm>
            <a:off x="1638290" y="4587181"/>
            <a:ext cx="4813244" cy="1557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3" name="그룹 42"/>
          <p:cNvGrpSpPr>
            <a:grpSpLocks noChangeAspect="1"/>
          </p:cNvGrpSpPr>
          <p:nvPr/>
        </p:nvGrpSpPr>
        <p:grpSpPr>
          <a:xfrm>
            <a:off x="725948" y="6228184"/>
            <a:ext cx="806490" cy="806490"/>
            <a:chOff x="1194811" y="1482756"/>
            <a:chExt cx="1152128" cy="1152128"/>
          </a:xfrm>
        </p:grpSpPr>
        <p:sp>
          <p:nvSpPr>
            <p:cNvPr id="44" name="타원 43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3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6" name="제목 1"/>
          <p:cNvSpPr txBox="1">
            <a:spLocks/>
          </p:cNvSpPr>
          <p:nvPr/>
        </p:nvSpPr>
        <p:spPr>
          <a:xfrm>
            <a:off x="1519181" y="6409447"/>
            <a:ext cx="4777260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창민</a:t>
            </a:r>
            <a:r>
              <a:rPr lang="ko-KR" altLang="en-US" sz="1200" b="1" dirty="0" smtClean="0">
                <a:solidFill>
                  <a:schemeClr val="tx2"/>
                </a:solidFill>
              </a:rPr>
              <a:t>이는 </a:t>
            </a: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수지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에게 어떤 도움을 주었나요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? </a:t>
            </a:r>
          </a:p>
        </p:txBody>
      </p:sp>
      <p:sp>
        <p:nvSpPr>
          <p:cNvPr id="47" name="직사각형 46"/>
          <p:cNvSpPr/>
          <p:nvPr/>
        </p:nvSpPr>
        <p:spPr>
          <a:xfrm>
            <a:off x="1638290" y="6963445"/>
            <a:ext cx="4813244" cy="1568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901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그룹 41"/>
          <p:cNvGrpSpPr>
            <a:grpSpLocks noChangeAspect="1"/>
          </p:cNvGrpSpPr>
          <p:nvPr/>
        </p:nvGrpSpPr>
        <p:grpSpPr>
          <a:xfrm>
            <a:off x="476672" y="1115616"/>
            <a:ext cx="806490" cy="806490"/>
            <a:chOff x="1194811" y="1482756"/>
            <a:chExt cx="1152128" cy="1152128"/>
          </a:xfrm>
        </p:grpSpPr>
        <p:sp>
          <p:nvSpPr>
            <p:cNvPr id="43" name="타원 42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1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우린 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친구니까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6355493" y="8721397"/>
            <a:ext cx="2256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i="1" dirty="0" smtClean="0">
                <a:solidFill>
                  <a:schemeClr val="tx2"/>
                </a:solidFill>
              </a:rPr>
              <a:t>5</a:t>
            </a:r>
            <a:endParaRPr lang="ko-KR" altLang="en-US" sz="1200" b="1" i="1" dirty="0">
              <a:solidFill>
                <a:schemeClr val="tx2"/>
              </a:solidFill>
            </a:endParaRPr>
          </a:p>
        </p:txBody>
      </p:sp>
      <p:sp>
        <p:nvSpPr>
          <p:cNvPr id="45" name="제목 1"/>
          <p:cNvSpPr txBox="1">
            <a:spLocks/>
          </p:cNvSpPr>
          <p:nvPr/>
        </p:nvSpPr>
        <p:spPr>
          <a:xfrm>
            <a:off x="1268760" y="1415840"/>
            <a:ext cx="5199534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몸이 불편한 친구나 다른 누군가를 도와준 경험이 있나요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? </a:t>
            </a: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어떤 도움을 주었는지 적어 본 후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그 때 나의 기분을 말해 보세요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sp>
        <p:nvSpPr>
          <p:cNvPr id="41" name="직사각형 40"/>
          <p:cNvSpPr/>
          <p:nvPr/>
        </p:nvSpPr>
        <p:spPr>
          <a:xfrm>
            <a:off x="1393820" y="2170681"/>
            <a:ext cx="4813244" cy="1557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2" name="그룹 51"/>
          <p:cNvGrpSpPr>
            <a:grpSpLocks noChangeAspect="1"/>
          </p:cNvGrpSpPr>
          <p:nvPr/>
        </p:nvGrpSpPr>
        <p:grpSpPr>
          <a:xfrm>
            <a:off x="476672" y="4417533"/>
            <a:ext cx="806490" cy="806490"/>
            <a:chOff x="1194811" y="1482756"/>
            <a:chExt cx="1152128" cy="1152128"/>
          </a:xfrm>
        </p:grpSpPr>
        <p:sp>
          <p:nvSpPr>
            <p:cNvPr id="53" name="타원 52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2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6" name="제목 1"/>
          <p:cNvSpPr txBox="1">
            <a:spLocks/>
          </p:cNvSpPr>
          <p:nvPr/>
        </p:nvSpPr>
        <p:spPr>
          <a:xfrm>
            <a:off x="1268760" y="4717757"/>
            <a:ext cx="5199534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휠체어를 타고 이동하는 친구가 계단을 혼자서 이용할 수가 없습니다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친구가 편리하게 이동할 수 있도록 그림을 그려 보세요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sp>
        <p:nvSpPr>
          <p:cNvPr id="57" name="오른쪽 화살표 56"/>
          <p:cNvSpPr/>
          <p:nvPr/>
        </p:nvSpPr>
        <p:spPr>
          <a:xfrm>
            <a:off x="2778986" y="7535836"/>
            <a:ext cx="266734" cy="23339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9" name="그룹 78"/>
          <p:cNvGrpSpPr/>
          <p:nvPr/>
        </p:nvGrpSpPr>
        <p:grpSpPr>
          <a:xfrm>
            <a:off x="585288" y="6620677"/>
            <a:ext cx="2112710" cy="1446279"/>
            <a:chOff x="323528" y="4221088"/>
            <a:chExt cx="3096344" cy="2119637"/>
          </a:xfrm>
        </p:grpSpPr>
        <p:pic>
          <p:nvPicPr>
            <p:cNvPr id="8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817" y="4802707"/>
              <a:ext cx="2824163" cy="1519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" name="직사각형 80"/>
            <p:cNvSpPr/>
            <p:nvPr/>
          </p:nvSpPr>
          <p:spPr>
            <a:xfrm>
              <a:off x="323528" y="4221088"/>
              <a:ext cx="3096344" cy="2119637"/>
            </a:xfrm>
            <a:prstGeom prst="rect">
              <a:avLst/>
            </a:prstGeom>
            <a:noFill/>
            <a:ln w="28575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2" name="그룹 81"/>
          <p:cNvGrpSpPr/>
          <p:nvPr/>
        </p:nvGrpSpPr>
        <p:grpSpPr>
          <a:xfrm>
            <a:off x="3114247" y="5724128"/>
            <a:ext cx="3422379" cy="2342828"/>
            <a:chOff x="4283968" y="3284506"/>
            <a:chExt cx="4464496" cy="3056220"/>
          </a:xfrm>
        </p:grpSpPr>
        <p:pic>
          <p:nvPicPr>
            <p:cNvPr id="83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3789040"/>
              <a:ext cx="1991754" cy="2551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4" name="직사각형 83"/>
            <p:cNvSpPr/>
            <p:nvPr/>
          </p:nvSpPr>
          <p:spPr>
            <a:xfrm>
              <a:off x="4283968" y="3284506"/>
              <a:ext cx="4464496" cy="3056220"/>
            </a:xfrm>
            <a:prstGeom prst="rect">
              <a:avLst/>
            </a:prstGeom>
            <a:noFill/>
            <a:ln w="38100">
              <a:solidFill>
                <a:schemeClr val="accent1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1127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그룹 41"/>
          <p:cNvGrpSpPr>
            <a:grpSpLocks noChangeAspect="1"/>
          </p:cNvGrpSpPr>
          <p:nvPr/>
        </p:nvGrpSpPr>
        <p:grpSpPr>
          <a:xfrm>
            <a:off x="476672" y="1257045"/>
            <a:ext cx="806490" cy="806490"/>
            <a:chOff x="1194811" y="1482756"/>
            <a:chExt cx="1152128" cy="1152128"/>
          </a:xfrm>
        </p:grpSpPr>
        <p:sp>
          <p:nvSpPr>
            <p:cNvPr id="43" name="타원 42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3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우린 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친구니까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6355493" y="8721397"/>
            <a:ext cx="2256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i="1" dirty="0" smtClean="0">
                <a:solidFill>
                  <a:schemeClr val="tx2"/>
                </a:solidFill>
              </a:rPr>
              <a:t>6</a:t>
            </a:r>
            <a:endParaRPr lang="ko-KR" altLang="en-US" sz="1200" b="1" i="1" dirty="0">
              <a:solidFill>
                <a:schemeClr val="tx2"/>
              </a:solidFill>
            </a:endParaRPr>
          </a:p>
        </p:txBody>
      </p:sp>
      <p:sp>
        <p:nvSpPr>
          <p:cNvPr id="45" name="제목 1"/>
          <p:cNvSpPr txBox="1">
            <a:spLocks/>
          </p:cNvSpPr>
          <p:nvPr/>
        </p:nvSpPr>
        <p:spPr>
          <a:xfrm>
            <a:off x="1268760" y="1185037"/>
            <a:ext cx="5199534" cy="120032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우리는 친구들과 도움을 주고받을 때가 많아요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하지만 가끔은 잘못된 도움으로 친구를 더 힘들게 할 때가 있어요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올바른 도움을 준 친구에게는 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‘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잘 했어요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.’, 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올바르지 못한 도움을 준 친구에게는 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‘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다시 생각해봐요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.’ 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로 연결해 주세요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grpSp>
        <p:nvGrpSpPr>
          <p:cNvPr id="22" name="그룹 21"/>
          <p:cNvGrpSpPr/>
          <p:nvPr/>
        </p:nvGrpSpPr>
        <p:grpSpPr>
          <a:xfrm>
            <a:off x="5119614" y="2692441"/>
            <a:ext cx="1427634" cy="411360"/>
            <a:chOff x="1904675" y="3061414"/>
            <a:chExt cx="1427634" cy="41136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3" name="직사각형 22"/>
            <p:cNvSpPr/>
            <p:nvPr/>
          </p:nvSpPr>
          <p:spPr>
            <a:xfrm>
              <a:off x="1904675" y="3061414"/>
              <a:ext cx="1351896" cy="411360"/>
            </a:xfrm>
            <a:prstGeom prst="rect">
              <a:avLst/>
            </a:prstGeom>
            <a:grpFill/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938523" y="3124983"/>
              <a:ext cx="139378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smtClean="0">
                  <a:solidFill>
                    <a:srgbClr val="144698"/>
                  </a:solidFill>
                </a:rPr>
                <a:t>잘 했어요</a:t>
              </a:r>
              <a:r>
                <a:rPr lang="en-US" altLang="ko-KR" sz="1200" b="1" dirty="0" smtClean="0">
                  <a:solidFill>
                    <a:srgbClr val="144698"/>
                  </a:solidFill>
                </a:rPr>
                <a:t>. </a:t>
              </a:r>
            </a:p>
          </p:txBody>
        </p:sp>
      </p:grpSp>
      <p:sp>
        <p:nvSpPr>
          <p:cNvPr id="25" name="직사각형 24"/>
          <p:cNvSpPr/>
          <p:nvPr/>
        </p:nvSpPr>
        <p:spPr>
          <a:xfrm>
            <a:off x="1392757" y="2443603"/>
            <a:ext cx="2375544" cy="44731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b="1" dirty="0" smtClean="0">
                <a:solidFill>
                  <a:schemeClr val="tx2"/>
                </a:solidFill>
              </a:rPr>
              <a:t>휠체어로 이동하는 친구를 위해</a:t>
            </a:r>
            <a:endParaRPr lang="en-US" altLang="ko-KR" sz="1200" b="1" dirty="0" smtClean="0">
              <a:solidFill>
                <a:schemeClr val="tx2"/>
              </a:solidFill>
            </a:endParaRPr>
          </a:p>
          <a:p>
            <a:r>
              <a:rPr lang="ko-KR" altLang="en-US" sz="1200" b="1" dirty="0" smtClean="0">
                <a:solidFill>
                  <a:schemeClr val="tx2"/>
                </a:solidFill>
              </a:rPr>
              <a:t>복도에서 뛰지 않아요</a:t>
            </a:r>
            <a:r>
              <a:rPr lang="en-US" altLang="ko-KR" sz="1200" b="1" dirty="0" smtClean="0">
                <a:solidFill>
                  <a:schemeClr val="tx2"/>
                </a:solidFill>
              </a:rPr>
              <a:t>. </a:t>
            </a:r>
            <a:endParaRPr lang="ko-KR" altLang="en-US" sz="1200" b="1" dirty="0">
              <a:solidFill>
                <a:schemeClr val="tx2"/>
              </a:solidFill>
            </a:endParaRPr>
          </a:p>
        </p:txBody>
      </p:sp>
      <p:grpSp>
        <p:nvGrpSpPr>
          <p:cNvPr id="26" name="그룹 25"/>
          <p:cNvGrpSpPr/>
          <p:nvPr/>
        </p:nvGrpSpPr>
        <p:grpSpPr>
          <a:xfrm>
            <a:off x="5107088" y="3916577"/>
            <a:ext cx="1393786" cy="411360"/>
            <a:chOff x="1892149" y="3074212"/>
            <a:chExt cx="1393786" cy="41136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7" name="직사각형 26"/>
            <p:cNvSpPr/>
            <p:nvPr/>
          </p:nvSpPr>
          <p:spPr>
            <a:xfrm>
              <a:off x="1904675" y="3074212"/>
              <a:ext cx="1351896" cy="411360"/>
            </a:xfrm>
            <a:prstGeom prst="rect">
              <a:avLst/>
            </a:prstGeom>
            <a:grpFill/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892149" y="3124983"/>
              <a:ext cx="139378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smtClean="0">
                  <a:solidFill>
                    <a:srgbClr val="144698"/>
                  </a:solidFill>
                </a:rPr>
                <a:t>다시 생각해봐요</a:t>
              </a:r>
              <a:r>
                <a:rPr lang="en-US" altLang="ko-KR" sz="1200" b="1" dirty="0" smtClean="0">
                  <a:solidFill>
                    <a:srgbClr val="144698"/>
                  </a:solidFill>
                </a:rPr>
                <a:t>. </a:t>
              </a:r>
            </a:p>
          </p:txBody>
        </p:sp>
      </p:grpSp>
      <p:sp>
        <p:nvSpPr>
          <p:cNvPr id="29" name="직사각형 28"/>
          <p:cNvSpPr/>
          <p:nvPr/>
        </p:nvSpPr>
        <p:spPr>
          <a:xfrm>
            <a:off x="1392757" y="3006741"/>
            <a:ext cx="2375544" cy="4571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b="1" dirty="0" smtClean="0">
                <a:solidFill>
                  <a:schemeClr val="tx2"/>
                </a:solidFill>
              </a:rPr>
              <a:t>휠체어를 밀 때 </a:t>
            </a:r>
            <a:endParaRPr lang="en-US" altLang="ko-KR" sz="1200" b="1" dirty="0" smtClean="0">
              <a:solidFill>
                <a:schemeClr val="tx2"/>
              </a:solidFill>
            </a:endParaRPr>
          </a:p>
          <a:p>
            <a:r>
              <a:rPr lang="ko-KR" altLang="en-US" sz="1200" b="1" dirty="0" smtClean="0">
                <a:solidFill>
                  <a:schemeClr val="tx2"/>
                </a:solidFill>
              </a:rPr>
              <a:t>신나게 세게 밀어준다</a:t>
            </a:r>
            <a:r>
              <a:rPr lang="en-US" altLang="ko-KR" sz="1200" b="1" dirty="0" smtClean="0">
                <a:solidFill>
                  <a:schemeClr val="tx2"/>
                </a:solidFill>
              </a:rPr>
              <a:t>. </a:t>
            </a:r>
            <a:endParaRPr lang="ko-KR" altLang="en-US" sz="1200" b="1" dirty="0">
              <a:solidFill>
                <a:schemeClr val="tx2"/>
              </a:solidFill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1392757" y="3573427"/>
            <a:ext cx="2375544" cy="51354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b="1" dirty="0" smtClean="0">
                <a:solidFill>
                  <a:schemeClr val="tx2"/>
                </a:solidFill>
              </a:rPr>
              <a:t>휠체어로 이동하는 친구에게</a:t>
            </a:r>
            <a:endParaRPr lang="en-US" altLang="ko-KR" sz="1200" b="1" dirty="0" smtClean="0">
              <a:solidFill>
                <a:schemeClr val="tx2"/>
              </a:solidFill>
            </a:endParaRPr>
          </a:p>
          <a:p>
            <a:r>
              <a:rPr lang="ko-KR" altLang="en-US" sz="1200" b="1" dirty="0" smtClean="0">
                <a:solidFill>
                  <a:schemeClr val="tx2"/>
                </a:solidFill>
              </a:rPr>
              <a:t>먼저 도움이 필요한지 물어본다</a:t>
            </a:r>
            <a:r>
              <a:rPr lang="en-US" altLang="ko-KR" sz="1500" b="1" dirty="0" smtClean="0">
                <a:solidFill>
                  <a:schemeClr val="tx2"/>
                </a:solidFill>
              </a:rPr>
              <a:t>.  </a:t>
            </a:r>
            <a:endParaRPr lang="ko-KR" altLang="en-US" sz="1500" b="1" dirty="0">
              <a:solidFill>
                <a:schemeClr val="tx2"/>
              </a:solidFill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1392757" y="4208973"/>
            <a:ext cx="2375544" cy="507043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b="1" dirty="0" smtClean="0">
                <a:solidFill>
                  <a:schemeClr val="tx2"/>
                </a:solidFill>
              </a:rPr>
              <a:t>혼자 걷는 것이 불편한 친구를</a:t>
            </a:r>
            <a:endParaRPr lang="en-US" altLang="ko-KR" sz="1200" b="1" dirty="0" smtClean="0">
              <a:solidFill>
                <a:schemeClr val="tx2"/>
              </a:solidFill>
            </a:endParaRPr>
          </a:p>
          <a:p>
            <a:r>
              <a:rPr lang="ko-KR" altLang="en-US" sz="1200" b="1" dirty="0" smtClean="0">
                <a:solidFill>
                  <a:schemeClr val="tx2"/>
                </a:solidFill>
              </a:rPr>
              <a:t>세게 잡아 당기지 않아요</a:t>
            </a:r>
            <a:r>
              <a:rPr lang="en-US" altLang="ko-KR" sz="1200" b="1" dirty="0" smtClean="0">
                <a:solidFill>
                  <a:schemeClr val="tx2"/>
                </a:solidFill>
              </a:rPr>
              <a:t>. </a:t>
            </a:r>
            <a:endParaRPr lang="ko-KR" altLang="en-US" sz="1200" b="1" dirty="0">
              <a:solidFill>
                <a:schemeClr val="tx2"/>
              </a:solidFill>
            </a:endParaRPr>
          </a:p>
        </p:txBody>
      </p:sp>
      <p:sp>
        <p:nvSpPr>
          <p:cNvPr id="32" name="타원 31"/>
          <p:cNvSpPr/>
          <p:nvPr/>
        </p:nvSpPr>
        <p:spPr>
          <a:xfrm>
            <a:off x="4903590" y="2865271"/>
            <a:ext cx="72008" cy="7200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타원 32"/>
          <p:cNvSpPr/>
          <p:nvPr/>
        </p:nvSpPr>
        <p:spPr>
          <a:xfrm>
            <a:off x="4903590" y="4092926"/>
            <a:ext cx="72008" cy="7200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타원 33"/>
          <p:cNvSpPr/>
          <p:nvPr/>
        </p:nvSpPr>
        <p:spPr>
          <a:xfrm>
            <a:off x="3929908" y="2649849"/>
            <a:ext cx="72008" cy="7200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타원 34"/>
          <p:cNvSpPr/>
          <p:nvPr/>
        </p:nvSpPr>
        <p:spPr>
          <a:xfrm>
            <a:off x="3929908" y="3175809"/>
            <a:ext cx="72008" cy="7200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타원 35"/>
          <p:cNvSpPr/>
          <p:nvPr/>
        </p:nvSpPr>
        <p:spPr>
          <a:xfrm>
            <a:off x="3929908" y="3786303"/>
            <a:ext cx="72008" cy="7200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타원 36"/>
          <p:cNvSpPr/>
          <p:nvPr/>
        </p:nvSpPr>
        <p:spPr>
          <a:xfrm>
            <a:off x="3929908" y="4409323"/>
            <a:ext cx="72008" cy="7200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8" name="그룹 37"/>
          <p:cNvGrpSpPr>
            <a:grpSpLocks noChangeAspect="1"/>
          </p:cNvGrpSpPr>
          <p:nvPr/>
        </p:nvGrpSpPr>
        <p:grpSpPr>
          <a:xfrm>
            <a:off x="476672" y="4723816"/>
            <a:ext cx="806490" cy="806490"/>
            <a:chOff x="1194811" y="1482756"/>
            <a:chExt cx="1152128" cy="1152128"/>
          </a:xfrm>
        </p:grpSpPr>
        <p:sp>
          <p:nvSpPr>
            <p:cNvPr id="39" name="타원 38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4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6" name="제목 1"/>
          <p:cNvSpPr txBox="1">
            <a:spLocks/>
          </p:cNvSpPr>
          <p:nvPr/>
        </p:nvSpPr>
        <p:spPr>
          <a:xfrm>
            <a:off x="1268760" y="5024040"/>
            <a:ext cx="5199534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몸이 불편한 친구들을 위해 어떤 편의 시설들이 있는지 알아본 후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b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</a:b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각각의 시설들이 언제 필요할지 이야기 해봅시다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sp>
        <p:nvSpPr>
          <p:cNvPr id="47" name="타원 46"/>
          <p:cNvSpPr/>
          <p:nvPr/>
        </p:nvSpPr>
        <p:spPr>
          <a:xfrm>
            <a:off x="4154088" y="6727675"/>
            <a:ext cx="56964" cy="5696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타원 47"/>
          <p:cNvSpPr/>
          <p:nvPr/>
        </p:nvSpPr>
        <p:spPr>
          <a:xfrm>
            <a:off x="5489897" y="6727675"/>
            <a:ext cx="56964" cy="5696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타원 48"/>
          <p:cNvSpPr/>
          <p:nvPr/>
        </p:nvSpPr>
        <p:spPr>
          <a:xfrm>
            <a:off x="1556792" y="6727675"/>
            <a:ext cx="56964" cy="5696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타원 49"/>
          <p:cNvSpPr/>
          <p:nvPr/>
        </p:nvSpPr>
        <p:spPr>
          <a:xfrm>
            <a:off x="2825127" y="6727675"/>
            <a:ext cx="56964" cy="5696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타원 50"/>
          <p:cNvSpPr/>
          <p:nvPr/>
        </p:nvSpPr>
        <p:spPr>
          <a:xfrm>
            <a:off x="1556792" y="7043416"/>
            <a:ext cx="56964" cy="5696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8" name="_x216740424" descr="EMB000016542e7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872" y="5730057"/>
            <a:ext cx="1096344" cy="88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_x216738664" descr="EMB000016542e8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839" y="5718945"/>
            <a:ext cx="1142809" cy="894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_x216740184" descr="EMB000016542e8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638" y="5709420"/>
            <a:ext cx="1190532" cy="901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_x216740584" descr="EMB000016542e8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116" y="5709420"/>
            <a:ext cx="1164160" cy="89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xtBox 61"/>
          <p:cNvSpPr txBox="1"/>
          <p:nvPr/>
        </p:nvSpPr>
        <p:spPr>
          <a:xfrm>
            <a:off x="1025872" y="7206679"/>
            <a:ext cx="1096344" cy="4382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ko-KR" altLang="en-US" sz="1200" b="1" dirty="0" smtClean="0">
                <a:solidFill>
                  <a:schemeClr val="tx2"/>
                </a:solidFill>
              </a:rPr>
              <a:t>경사로</a:t>
            </a:r>
            <a:endParaRPr lang="ko-KR" altLang="en-US" sz="1500" b="1" dirty="0">
              <a:solidFill>
                <a:schemeClr val="tx2"/>
              </a:solidFill>
            </a:endParaRPr>
          </a:p>
        </p:txBody>
      </p:sp>
      <p:sp>
        <p:nvSpPr>
          <p:cNvPr id="63" name="타원 62"/>
          <p:cNvSpPr/>
          <p:nvPr/>
        </p:nvSpPr>
        <p:spPr>
          <a:xfrm>
            <a:off x="2825127" y="7043416"/>
            <a:ext cx="56964" cy="5696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타원 63"/>
          <p:cNvSpPr/>
          <p:nvPr/>
        </p:nvSpPr>
        <p:spPr>
          <a:xfrm>
            <a:off x="4154088" y="7043416"/>
            <a:ext cx="56964" cy="5696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타원 64"/>
          <p:cNvSpPr/>
          <p:nvPr/>
        </p:nvSpPr>
        <p:spPr>
          <a:xfrm>
            <a:off x="5489897" y="7043416"/>
            <a:ext cx="56964" cy="5696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TextBox 65"/>
          <p:cNvSpPr txBox="1"/>
          <p:nvPr/>
        </p:nvSpPr>
        <p:spPr>
          <a:xfrm>
            <a:off x="2294207" y="7206679"/>
            <a:ext cx="1096344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 smtClean="0">
                <a:solidFill>
                  <a:schemeClr val="tx2"/>
                </a:solidFill>
              </a:rPr>
              <a:t>장애인전용</a:t>
            </a:r>
            <a:endParaRPr lang="en-US" altLang="ko-KR" sz="1200" b="1" dirty="0" smtClean="0">
              <a:solidFill>
                <a:schemeClr val="tx2"/>
              </a:solidFill>
            </a:endParaRPr>
          </a:p>
          <a:p>
            <a:pPr algn="ctr"/>
            <a:r>
              <a:rPr lang="ko-KR" altLang="en-US" sz="1200" b="1" dirty="0" smtClean="0">
                <a:solidFill>
                  <a:schemeClr val="tx2"/>
                </a:solidFill>
              </a:rPr>
              <a:t>화장실</a:t>
            </a:r>
            <a:endParaRPr lang="ko-KR" altLang="en-US" sz="1200" b="1" dirty="0">
              <a:solidFill>
                <a:schemeClr val="tx2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623168" y="7206679"/>
            <a:ext cx="1096344" cy="4382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ko-KR" altLang="en-US" sz="1200" b="1" dirty="0" smtClean="0">
                <a:solidFill>
                  <a:schemeClr val="tx2"/>
                </a:solidFill>
              </a:rPr>
              <a:t>엘리베이터</a:t>
            </a:r>
            <a:endParaRPr lang="ko-KR" altLang="en-US" sz="1200" b="1" dirty="0">
              <a:solidFill>
                <a:schemeClr val="tx2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958977" y="7206679"/>
            <a:ext cx="1096344" cy="4382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ko-KR" altLang="en-US" sz="1200" b="1" dirty="0" smtClean="0">
                <a:solidFill>
                  <a:schemeClr val="tx2"/>
                </a:solidFill>
              </a:rPr>
              <a:t>안전손잡</a:t>
            </a:r>
            <a:r>
              <a:rPr lang="ko-KR" altLang="en-US" sz="1200" b="1" dirty="0">
                <a:solidFill>
                  <a:schemeClr val="tx2"/>
                </a:solidFill>
              </a:rPr>
              <a:t>이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908720" y="7863820"/>
            <a:ext cx="10172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여기서 잠깐</a:t>
            </a:r>
            <a:r>
              <a:rPr lang="en-US" altLang="ko-KR" sz="11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!</a:t>
            </a:r>
            <a:endParaRPr lang="ko-KR" altLang="en-US" sz="1100" b="1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0" name="제목 1"/>
          <p:cNvSpPr txBox="1">
            <a:spLocks/>
          </p:cNvSpPr>
          <p:nvPr/>
        </p:nvSpPr>
        <p:spPr>
          <a:xfrm>
            <a:off x="1925960" y="7812360"/>
            <a:ext cx="4383360" cy="81945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050" b="1" dirty="0" smtClean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rPr>
              <a:t>장애인 편의 시설은 </a:t>
            </a:r>
            <a:r>
              <a:rPr lang="ko-KR" altLang="en-US" sz="1050" b="1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장애인ㆍ노인ㆍ임산부</a:t>
            </a:r>
            <a:r>
              <a:rPr lang="ko-KR" altLang="en-US" sz="1050" b="1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 </a:t>
            </a:r>
            <a:r>
              <a:rPr lang="ko-KR" altLang="en-US" sz="1050" b="1" dirty="0" smtClean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rPr>
              <a:t>등 취약 계층을 포함하여 </a:t>
            </a:r>
            <a:endParaRPr lang="en-US" altLang="ko-KR" sz="1050" b="1" dirty="0" smtClean="0">
              <a:solidFill>
                <a:schemeClr val="bg1">
                  <a:lumMod val="65000"/>
                </a:schemeClr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050" b="1" dirty="0" smtClean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rPr>
              <a:t>다양한 사람들이 건축물</a:t>
            </a:r>
            <a:r>
              <a:rPr lang="en-US" altLang="ko-KR" sz="1050" b="1" dirty="0" smtClean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rPr>
              <a:t>, </a:t>
            </a:r>
            <a:r>
              <a:rPr lang="ko-KR" altLang="en-US" sz="1050" b="1" dirty="0" smtClean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rPr>
              <a:t>교통수단</a:t>
            </a:r>
            <a:r>
              <a:rPr lang="en-US" altLang="ko-KR" sz="1050" b="1" dirty="0" smtClean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rPr>
              <a:t>, </a:t>
            </a:r>
            <a:r>
              <a:rPr lang="ko-KR" altLang="en-US" sz="1050" b="1" dirty="0" smtClean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rPr>
              <a:t>도로</a:t>
            </a:r>
            <a:r>
              <a:rPr lang="en-US" altLang="ko-KR" sz="1050" b="1" dirty="0" smtClean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rPr>
              <a:t>, </a:t>
            </a:r>
            <a:r>
              <a:rPr lang="ko-KR" altLang="en-US" sz="1050" b="1" dirty="0" smtClean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rPr>
              <a:t>정보통신망 등에 편리하고 </a:t>
            </a:r>
            <a:endParaRPr lang="en-US" altLang="ko-KR" sz="1050" b="1" dirty="0" smtClean="0">
              <a:solidFill>
                <a:schemeClr val="bg1">
                  <a:lumMod val="65000"/>
                </a:schemeClr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050" b="1" dirty="0" smtClean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rPr>
              <a:t>안전하게 접근할 수 있도록 제공되는 시설들을 말해요</a:t>
            </a:r>
            <a:r>
              <a:rPr lang="en-US" altLang="ko-KR" sz="1050" b="1" dirty="0" smtClean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4136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그룹 33"/>
          <p:cNvGrpSpPr>
            <a:grpSpLocks noChangeAspect="1"/>
          </p:cNvGrpSpPr>
          <p:nvPr/>
        </p:nvGrpSpPr>
        <p:grpSpPr>
          <a:xfrm>
            <a:off x="725948" y="4139952"/>
            <a:ext cx="806490" cy="806490"/>
            <a:chOff x="1194811" y="1482756"/>
            <a:chExt cx="1152128" cy="1152128"/>
          </a:xfrm>
        </p:grpSpPr>
        <p:sp>
          <p:nvSpPr>
            <p:cNvPr id="35" name="타원 34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1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우린 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친구니까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1678139" y="4874254"/>
            <a:ext cx="4790156" cy="11754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1527435" y="4320256"/>
            <a:ext cx="4777260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</a:rPr>
              <a:t>놀이공원에서 </a:t>
            </a: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수지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는 무엇이 불편했나요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? </a:t>
            </a:r>
          </a:p>
        </p:txBody>
      </p:sp>
      <p:grpSp>
        <p:nvGrpSpPr>
          <p:cNvPr id="37" name="그룹 36"/>
          <p:cNvGrpSpPr>
            <a:grpSpLocks noChangeAspect="1"/>
          </p:cNvGrpSpPr>
          <p:nvPr/>
        </p:nvGrpSpPr>
        <p:grpSpPr>
          <a:xfrm>
            <a:off x="725948" y="6049749"/>
            <a:ext cx="806490" cy="806490"/>
            <a:chOff x="1194811" y="1482756"/>
            <a:chExt cx="1152128" cy="1152128"/>
          </a:xfrm>
        </p:grpSpPr>
        <p:sp>
          <p:nvSpPr>
            <p:cNvPr id="38" name="타원 37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2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0" name="직사각형 39"/>
          <p:cNvSpPr/>
          <p:nvPr/>
        </p:nvSpPr>
        <p:spPr>
          <a:xfrm>
            <a:off x="1678139" y="6793397"/>
            <a:ext cx="4790156" cy="12849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TextBox 47"/>
          <p:cNvSpPr txBox="1"/>
          <p:nvPr/>
        </p:nvSpPr>
        <p:spPr>
          <a:xfrm>
            <a:off x="6355493" y="8721397"/>
            <a:ext cx="2256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i="1" dirty="0" smtClean="0">
                <a:solidFill>
                  <a:schemeClr val="tx2"/>
                </a:solidFill>
              </a:rPr>
              <a:t>7</a:t>
            </a:r>
            <a:endParaRPr lang="ko-KR" altLang="en-US" sz="1200" b="1" i="1" dirty="0">
              <a:solidFill>
                <a:schemeClr val="tx2"/>
              </a:solidFill>
            </a:endParaRP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제목 1"/>
          <p:cNvSpPr txBox="1">
            <a:spLocks/>
          </p:cNvSpPr>
          <p:nvPr/>
        </p:nvSpPr>
        <p:spPr>
          <a:xfrm>
            <a:off x="1527435" y="6236383"/>
            <a:ext cx="4777260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</a:rPr>
              <a:t>놀이공원에서 어려움을 겪을 때 </a:t>
            </a: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수지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의 마음은 어땠을까요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? </a:t>
            </a:r>
          </a:p>
        </p:txBody>
      </p:sp>
      <p:grpSp>
        <p:nvGrpSpPr>
          <p:cNvPr id="44" name="그룹 43"/>
          <p:cNvGrpSpPr>
            <a:grpSpLocks noChangeAspect="1"/>
          </p:cNvGrpSpPr>
          <p:nvPr/>
        </p:nvGrpSpPr>
        <p:grpSpPr>
          <a:xfrm>
            <a:off x="1340768" y="2338322"/>
            <a:ext cx="819965" cy="806490"/>
            <a:chOff x="1024096" y="2564904"/>
            <a:chExt cx="1171378" cy="1152128"/>
          </a:xfrm>
        </p:grpSpPr>
        <p:sp>
          <p:nvSpPr>
            <p:cNvPr id="45" name="타원 44"/>
            <p:cNvSpPr/>
            <p:nvPr/>
          </p:nvSpPr>
          <p:spPr>
            <a:xfrm>
              <a:off x="1024096" y="2564904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043346" y="2877455"/>
              <a:ext cx="1152128" cy="571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 smtClean="0">
                  <a:solidFill>
                    <a:schemeClr val="tx2"/>
                  </a:solidFill>
                </a:rPr>
                <a:t>수지</a:t>
              </a:r>
              <a:endParaRPr lang="ko-KR" altLang="en-US" sz="20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47" name="제목 1"/>
          <p:cNvSpPr txBox="1">
            <a:spLocks/>
          </p:cNvSpPr>
          <p:nvPr/>
        </p:nvSpPr>
        <p:spPr>
          <a:xfrm>
            <a:off x="1420648" y="1389425"/>
            <a:ext cx="5300148" cy="923330"/>
          </a:xfrm>
          <a:prstGeom prst="rect">
            <a:avLst/>
          </a:prstGeom>
        </p:spPr>
        <p:txBody>
          <a:bodyPr wrap="square" rIns="54000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는 혼자 걷는 것이 어려워 휠체어를 사용하는 친구입니다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. </a:t>
            </a:r>
            <a:br>
              <a:rPr lang="en-US" altLang="ko-KR" sz="1200" b="1" dirty="0" smtClean="0">
                <a:solidFill>
                  <a:schemeClr val="tx2"/>
                </a:solidFill>
                <a:latin typeface="+mn-ea"/>
              </a:rPr>
            </a:b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현장체험학습으로 간 놀이공원에서 휠체어로 이동하기 어려운 가파른 </a:t>
            </a:r>
            <a:endParaRPr lang="en-US" altLang="ko-KR" sz="1200" b="1" dirty="0" smtClean="0">
              <a:solidFill>
                <a:schemeClr val="tx2"/>
              </a:solidFill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언덕과 장애인 편의 시설 부족으로 인해</a:t>
            </a:r>
            <a:endParaRPr lang="en-US" altLang="ko-KR" sz="12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grpSp>
        <p:nvGrpSpPr>
          <p:cNvPr id="50" name="그룹 49"/>
          <p:cNvGrpSpPr>
            <a:grpSpLocks noChangeAspect="1"/>
          </p:cNvGrpSpPr>
          <p:nvPr/>
        </p:nvGrpSpPr>
        <p:grpSpPr>
          <a:xfrm>
            <a:off x="620688" y="1115616"/>
            <a:ext cx="819965" cy="806490"/>
            <a:chOff x="1024096" y="2564904"/>
            <a:chExt cx="1171378" cy="1152128"/>
          </a:xfrm>
        </p:grpSpPr>
        <p:sp>
          <p:nvSpPr>
            <p:cNvPr id="51" name="타원 50"/>
            <p:cNvSpPr/>
            <p:nvPr/>
          </p:nvSpPr>
          <p:spPr>
            <a:xfrm>
              <a:off x="1024096" y="2564904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043346" y="2877455"/>
              <a:ext cx="1152128" cy="571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 smtClean="0">
                  <a:solidFill>
                    <a:schemeClr val="tx2"/>
                  </a:solidFill>
                </a:rPr>
                <a:t>수지</a:t>
              </a:r>
              <a:endParaRPr lang="ko-KR" altLang="en-US" sz="20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53" name="제목 1"/>
          <p:cNvSpPr txBox="1">
            <a:spLocks/>
          </p:cNvSpPr>
          <p:nvPr/>
        </p:nvSpPr>
        <p:spPr>
          <a:xfrm>
            <a:off x="2128730" y="2617184"/>
            <a:ext cx="4148587" cy="33361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는 많은 어려움을 겪게 됩니다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sp>
        <p:nvSpPr>
          <p:cNvPr id="54" name="제목 1"/>
          <p:cNvSpPr txBox="1">
            <a:spLocks/>
          </p:cNvSpPr>
          <p:nvPr/>
        </p:nvSpPr>
        <p:spPr>
          <a:xfrm>
            <a:off x="1412140" y="3139411"/>
            <a:ext cx="5056155" cy="83099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accent1"/>
                </a:solidFill>
              </a:rPr>
              <a:t>모두 함께 즐거운 현장학습이 되기 위해서 </a:t>
            </a:r>
            <a:endParaRPr lang="en-US" altLang="ko-KR" sz="1200" b="1" dirty="0" smtClean="0">
              <a:solidFill>
                <a:schemeClr val="accent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창민</a:t>
            </a:r>
            <a:r>
              <a:rPr lang="ko-KR" altLang="en-US" sz="1200" b="1" dirty="0" smtClean="0">
                <a:solidFill>
                  <a:schemeClr val="accent1"/>
                </a:solidFill>
                <a:latin typeface="+mn-ea"/>
                <a:ea typeface="+mn-ea"/>
              </a:rPr>
              <a:t>이와 </a:t>
            </a: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수지</a:t>
            </a:r>
            <a:r>
              <a:rPr lang="ko-KR" altLang="en-US" sz="1200" b="1" dirty="0" smtClean="0">
                <a:solidFill>
                  <a:schemeClr val="accent1"/>
                </a:solidFill>
                <a:latin typeface="+mn-ea"/>
                <a:ea typeface="+mn-ea"/>
              </a:rPr>
              <a:t>를 도울 수 있는 방법을 생각해 봅시다</a:t>
            </a:r>
            <a:r>
              <a:rPr lang="en-US" altLang="ko-KR" sz="1200" b="1" dirty="0" smtClean="0">
                <a:solidFill>
                  <a:schemeClr val="accent1"/>
                </a:solidFill>
                <a:latin typeface="+mn-ea"/>
                <a:ea typeface="+mn-ea"/>
              </a:rPr>
              <a:t>.</a:t>
            </a:r>
            <a:endParaRPr lang="ko-KR" altLang="en-US" sz="1200" b="1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0107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그룹 25"/>
          <p:cNvGrpSpPr>
            <a:grpSpLocks noChangeAspect="1"/>
          </p:cNvGrpSpPr>
          <p:nvPr/>
        </p:nvGrpSpPr>
        <p:grpSpPr>
          <a:xfrm>
            <a:off x="1340768" y="2338322"/>
            <a:ext cx="819965" cy="806490"/>
            <a:chOff x="1024096" y="2564904"/>
            <a:chExt cx="1171378" cy="1152128"/>
          </a:xfrm>
        </p:grpSpPr>
        <p:sp>
          <p:nvSpPr>
            <p:cNvPr id="27" name="타원 26"/>
            <p:cNvSpPr/>
            <p:nvPr/>
          </p:nvSpPr>
          <p:spPr>
            <a:xfrm>
              <a:off x="1024096" y="2564904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043346" y="2877455"/>
              <a:ext cx="1152128" cy="571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 smtClean="0">
                  <a:solidFill>
                    <a:schemeClr val="tx2"/>
                  </a:solidFill>
                </a:rPr>
                <a:t>수지</a:t>
              </a:r>
              <a:endParaRPr lang="ko-KR" altLang="en-US" sz="20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8" name="제목 1"/>
          <p:cNvSpPr txBox="1">
            <a:spLocks/>
          </p:cNvSpPr>
          <p:nvPr/>
        </p:nvSpPr>
        <p:spPr>
          <a:xfrm>
            <a:off x="1420648" y="1389425"/>
            <a:ext cx="5300148" cy="923330"/>
          </a:xfrm>
          <a:prstGeom prst="rect">
            <a:avLst/>
          </a:prstGeom>
        </p:spPr>
        <p:txBody>
          <a:bodyPr wrap="square" rIns="54000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는 혼자 걷는 것이 어려워 휠체어를 사용하는 친구입니다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. </a:t>
            </a:r>
            <a:br>
              <a:rPr lang="en-US" altLang="ko-KR" sz="1200" b="1" dirty="0" smtClean="0">
                <a:solidFill>
                  <a:schemeClr val="tx2"/>
                </a:solidFill>
                <a:latin typeface="+mn-ea"/>
              </a:rPr>
            </a:b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현장체험학습으로 간 놀이공원에서 휠체어로 이동하기 어려운 가파른 </a:t>
            </a:r>
            <a:endParaRPr lang="en-US" altLang="ko-KR" sz="1200" b="1" dirty="0" smtClean="0">
              <a:solidFill>
                <a:schemeClr val="tx2"/>
              </a:solidFill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언덕과 장애인 편의 시설 부족으로 인해</a:t>
            </a:r>
            <a:endParaRPr lang="en-US" altLang="ko-KR" sz="12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grpSp>
        <p:nvGrpSpPr>
          <p:cNvPr id="34" name="그룹 33"/>
          <p:cNvGrpSpPr>
            <a:grpSpLocks noChangeAspect="1"/>
          </p:cNvGrpSpPr>
          <p:nvPr/>
        </p:nvGrpSpPr>
        <p:grpSpPr>
          <a:xfrm>
            <a:off x="692696" y="3923928"/>
            <a:ext cx="806490" cy="806490"/>
            <a:chOff x="1194811" y="1482756"/>
            <a:chExt cx="1152128" cy="1152128"/>
          </a:xfrm>
        </p:grpSpPr>
        <p:sp>
          <p:nvSpPr>
            <p:cNvPr id="35" name="타원 34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3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그룹 27"/>
          <p:cNvGrpSpPr>
            <a:grpSpLocks noChangeAspect="1"/>
          </p:cNvGrpSpPr>
          <p:nvPr/>
        </p:nvGrpSpPr>
        <p:grpSpPr>
          <a:xfrm>
            <a:off x="620688" y="1115616"/>
            <a:ext cx="819965" cy="806490"/>
            <a:chOff x="1024096" y="2564904"/>
            <a:chExt cx="1171378" cy="1152128"/>
          </a:xfrm>
        </p:grpSpPr>
        <p:sp>
          <p:nvSpPr>
            <p:cNvPr id="29" name="타원 28"/>
            <p:cNvSpPr/>
            <p:nvPr/>
          </p:nvSpPr>
          <p:spPr>
            <a:xfrm>
              <a:off x="1024096" y="2564904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043346" y="2877455"/>
              <a:ext cx="1152128" cy="571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 smtClean="0">
                  <a:solidFill>
                    <a:schemeClr val="tx2"/>
                  </a:solidFill>
                </a:rPr>
                <a:t>수지</a:t>
              </a:r>
              <a:endParaRPr lang="ko-KR" altLang="en-US" sz="20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13" name="제목 1"/>
          <p:cNvSpPr txBox="1">
            <a:spLocks/>
          </p:cNvSpPr>
          <p:nvPr/>
        </p:nvSpPr>
        <p:spPr>
          <a:xfrm>
            <a:off x="2128730" y="2617184"/>
            <a:ext cx="4148587" cy="33361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는 많은 어려움을 겪게 됩니다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우린 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친구니까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1412140" y="3139411"/>
            <a:ext cx="5056155" cy="83099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accent1"/>
                </a:solidFill>
              </a:rPr>
              <a:t>모두 함께 즐거운 현장학습이 되기 위해서 </a:t>
            </a:r>
            <a:endParaRPr lang="en-US" altLang="ko-KR" sz="1200" b="1" dirty="0" smtClean="0">
              <a:solidFill>
                <a:schemeClr val="accent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창민</a:t>
            </a:r>
            <a:r>
              <a:rPr lang="ko-KR" altLang="en-US" sz="1200" b="1" dirty="0" smtClean="0">
                <a:solidFill>
                  <a:schemeClr val="accent1"/>
                </a:solidFill>
                <a:latin typeface="+mn-ea"/>
                <a:ea typeface="+mn-ea"/>
              </a:rPr>
              <a:t>이와 </a:t>
            </a: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수지</a:t>
            </a:r>
            <a:r>
              <a:rPr lang="ko-KR" altLang="en-US" sz="1200" b="1" dirty="0" smtClean="0">
                <a:solidFill>
                  <a:schemeClr val="accent1"/>
                </a:solidFill>
                <a:latin typeface="+mn-ea"/>
                <a:ea typeface="+mn-ea"/>
              </a:rPr>
              <a:t>를 도울 수 있는 방법을 생각해 봅시다</a:t>
            </a:r>
            <a:r>
              <a:rPr lang="en-US" altLang="ko-KR" sz="1200" b="1" dirty="0" smtClean="0">
                <a:solidFill>
                  <a:schemeClr val="accent1"/>
                </a:solidFill>
                <a:latin typeface="+mn-ea"/>
                <a:ea typeface="+mn-ea"/>
              </a:rPr>
              <a:t>.</a:t>
            </a:r>
            <a:endParaRPr lang="ko-KR" altLang="en-US" sz="1200" b="1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1644887" y="4658231"/>
            <a:ext cx="4790156" cy="8498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1494183" y="4104232"/>
            <a:ext cx="4777260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창민</a:t>
            </a:r>
            <a:r>
              <a:rPr lang="ko-KR" altLang="en-US" sz="1200" b="1" dirty="0" smtClean="0">
                <a:solidFill>
                  <a:schemeClr val="tx2"/>
                </a:solidFill>
              </a:rPr>
              <a:t>이는 </a:t>
            </a: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수지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에게 어떤 도움을 주었나요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? </a:t>
            </a:r>
          </a:p>
        </p:txBody>
      </p:sp>
      <p:grpSp>
        <p:nvGrpSpPr>
          <p:cNvPr id="37" name="그룹 36"/>
          <p:cNvGrpSpPr>
            <a:grpSpLocks noChangeAspect="1"/>
          </p:cNvGrpSpPr>
          <p:nvPr/>
        </p:nvGrpSpPr>
        <p:grpSpPr>
          <a:xfrm>
            <a:off x="692696" y="5570593"/>
            <a:ext cx="806490" cy="806490"/>
            <a:chOff x="1194811" y="1482756"/>
            <a:chExt cx="1152128" cy="1152128"/>
          </a:xfrm>
        </p:grpSpPr>
        <p:sp>
          <p:nvSpPr>
            <p:cNvPr id="38" name="타원 37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4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6355493" y="8721397"/>
            <a:ext cx="2256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i="1" dirty="0" smtClean="0">
                <a:solidFill>
                  <a:schemeClr val="tx2"/>
                </a:solidFill>
              </a:rPr>
              <a:t>8</a:t>
            </a:r>
            <a:endParaRPr lang="ko-KR" altLang="en-US" sz="1200" b="1" i="1" dirty="0">
              <a:solidFill>
                <a:schemeClr val="tx2"/>
              </a:solidFill>
            </a:endParaRP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제목 1"/>
          <p:cNvSpPr txBox="1">
            <a:spLocks/>
          </p:cNvSpPr>
          <p:nvPr/>
        </p:nvSpPr>
        <p:spPr>
          <a:xfrm>
            <a:off x="1494182" y="5580112"/>
            <a:ext cx="5053661" cy="83099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수지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를 도와준 </a:t>
            </a: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창민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이와 바이킹을 같이 타기 위해 기다려준</a:t>
            </a:r>
            <a:endParaRPr lang="en-US" altLang="ko-KR" sz="12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친구들에게 칭찬의 글을 남겨 주세요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endParaRPr lang="en-US" altLang="ko-KR" sz="12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887" y="6396193"/>
            <a:ext cx="4347716" cy="225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053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그룹 33"/>
          <p:cNvGrpSpPr>
            <a:grpSpLocks noChangeAspect="1"/>
          </p:cNvGrpSpPr>
          <p:nvPr/>
        </p:nvGrpSpPr>
        <p:grpSpPr>
          <a:xfrm>
            <a:off x="692696" y="1677278"/>
            <a:ext cx="806490" cy="806490"/>
            <a:chOff x="1194811" y="1482756"/>
            <a:chExt cx="1152128" cy="1152128"/>
          </a:xfrm>
        </p:grpSpPr>
        <p:sp>
          <p:nvSpPr>
            <p:cNvPr id="35" name="타원 34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1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우린 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친구니까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1482951" y="1994804"/>
            <a:ext cx="5098146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몸이 불편한 친구들을 위한 편의 시설 이름과 용도를 알아봅시다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170489" y="8721398"/>
            <a:ext cx="410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i="1" dirty="0" smtClean="0">
                <a:solidFill>
                  <a:schemeClr val="tx2"/>
                </a:solidFill>
              </a:rPr>
              <a:t> 9</a:t>
            </a:r>
            <a:endParaRPr lang="ko-KR" altLang="en-US" sz="1200" b="1" i="1" dirty="0">
              <a:solidFill>
                <a:schemeClr val="tx2"/>
              </a:solidFill>
            </a:endParaRP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타원 45"/>
          <p:cNvSpPr/>
          <p:nvPr/>
        </p:nvSpPr>
        <p:spPr>
          <a:xfrm>
            <a:off x="3573016" y="4575175"/>
            <a:ext cx="51829" cy="5182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타원 46"/>
          <p:cNvSpPr/>
          <p:nvPr/>
        </p:nvSpPr>
        <p:spPr>
          <a:xfrm>
            <a:off x="4844446" y="4575175"/>
            <a:ext cx="51829" cy="5182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타원 51"/>
          <p:cNvSpPr/>
          <p:nvPr/>
        </p:nvSpPr>
        <p:spPr>
          <a:xfrm>
            <a:off x="1149458" y="4575175"/>
            <a:ext cx="51829" cy="5182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타원 52"/>
          <p:cNvSpPr/>
          <p:nvPr/>
        </p:nvSpPr>
        <p:spPr>
          <a:xfrm>
            <a:off x="2313943" y="4575175"/>
            <a:ext cx="51829" cy="5182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타원 53"/>
          <p:cNvSpPr/>
          <p:nvPr/>
        </p:nvSpPr>
        <p:spPr>
          <a:xfrm>
            <a:off x="1149458" y="5570984"/>
            <a:ext cx="51829" cy="5182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5" name="_x216740424" descr="EMB000016542e7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82" y="3308400"/>
            <a:ext cx="997517" cy="80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_x216738664" descr="EMB000016542e8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244" y="3297288"/>
            <a:ext cx="1039794" cy="813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_x216740184" descr="EMB000016542e8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636" y="3287763"/>
            <a:ext cx="1083215" cy="82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_x216740584" descr="EMB000016542e8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521" y="3287764"/>
            <a:ext cx="1059219" cy="81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TextBox 70"/>
          <p:cNvSpPr txBox="1"/>
          <p:nvPr/>
        </p:nvSpPr>
        <p:spPr>
          <a:xfrm>
            <a:off x="622522" y="5787008"/>
            <a:ext cx="1080778" cy="9452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54000" rIns="36000" rtlCol="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ko-KR" altLang="en-US" sz="1000" b="1" dirty="0" smtClean="0">
                <a:solidFill>
                  <a:schemeClr val="tx2"/>
                </a:solidFill>
              </a:rPr>
              <a:t>계단으로 </a:t>
            </a:r>
            <a:endParaRPr lang="en-US" altLang="ko-KR" sz="1000" b="1" dirty="0" smtClean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1000" b="1" dirty="0" smtClean="0">
                <a:solidFill>
                  <a:schemeClr val="tx2"/>
                </a:solidFill>
              </a:rPr>
              <a:t>이동하기 힘든 </a:t>
            </a:r>
            <a:endParaRPr lang="en-US" altLang="ko-KR" sz="1000" b="1" dirty="0" smtClean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1000" b="1" dirty="0" smtClean="0">
                <a:solidFill>
                  <a:schemeClr val="tx2"/>
                </a:solidFill>
              </a:rPr>
              <a:t>휠체어가 </a:t>
            </a:r>
            <a:endParaRPr lang="en-US" altLang="ko-KR" sz="1000" b="1" dirty="0" smtClean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1000" b="1" dirty="0" smtClean="0">
                <a:solidFill>
                  <a:schemeClr val="tx2"/>
                </a:solidFill>
              </a:rPr>
              <a:t>이동하기 편해요</a:t>
            </a:r>
            <a:r>
              <a:rPr lang="en-US" altLang="ko-KR" sz="1000" b="1" dirty="0" smtClean="0">
                <a:solidFill>
                  <a:schemeClr val="tx2"/>
                </a:solidFill>
              </a:rPr>
              <a:t>. </a:t>
            </a:r>
            <a:endParaRPr lang="ko-KR" altLang="en-US" sz="1000" b="1" dirty="0">
              <a:solidFill>
                <a:schemeClr val="tx2"/>
              </a:solidFill>
            </a:endParaRPr>
          </a:p>
        </p:txBody>
      </p:sp>
      <p:sp>
        <p:nvSpPr>
          <p:cNvPr id="72" name="타원 71"/>
          <p:cNvSpPr/>
          <p:nvPr/>
        </p:nvSpPr>
        <p:spPr>
          <a:xfrm>
            <a:off x="2313943" y="5570984"/>
            <a:ext cx="51829" cy="5182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타원 72"/>
          <p:cNvSpPr/>
          <p:nvPr/>
        </p:nvSpPr>
        <p:spPr>
          <a:xfrm>
            <a:off x="3573016" y="5570984"/>
            <a:ext cx="51829" cy="5182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타원 73"/>
          <p:cNvSpPr/>
          <p:nvPr/>
        </p:nvSpPr>
        <p:spPr>
          <a:xfrm>
            <a:off x="4844446" y="5570984"/>
            <a:ext cx="51829" cy="5182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5" name="TextBox 74"/>
          <p:cNvSpPr txBox="1"/>
          <p:nvPr/>
        </p:nvSpPr>
        <p:spPr>
          <a:xfrm>
            <a:off x="611560" y="4130824"/>
            <a:ext cx="11339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b="1" dirty="0" smtClean="0">
                <a:solidFill>
                  <a:schemeClr val="bg1">
                    <a:lumMod val="65000"/>
                  </a:schemeClr>
                </a:solidFill>
              </a:rPr>
              <a:t>장애인 전용 화장실</a:t>
            </a:r>
            <a:endParaRPr lang="ko-KR" altLang="en-US" sz="11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772816" y="4130824"/>
            <a:ext cx="11339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b="1" dirty="0" smtClean="0">
                <a:solidFill>
                  <a:schemeClr val="bg1">
                    <a:lumMod val="65000"/>
                  </a:schemeClr>
                </a:solidFill>
              </a:rPr>
              <a:t>안전 손잡이</a:t>
            </a:r>
            <a:endParaRPr lang="ko-KR" altLang="en-US" sz="11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034372" y="4130824"/>
            <a:ext cx="11339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b="1" dirty="0" smtClean="0">
                <a:solidFill>
                  <a:schemeClr val="bg1">
                    <a:lumMod val="65000"/>
                  </a:schemeClr>
                </a:solidFill>
              </a:rPr>
              <a:t>경사로</a:t>
            </a:r>
            <a:endParaRPr lang="ko-KR" altLang="en-US" sz="12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293096" y="4130824"/>
            <a:ext cx="11339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b="1" dirty="0" smtClean="0">
                <a:solidFill>
                  <a:schemeClr val="bg1">
                    <a:lumMod val="65000"/>
                  </a:schemeClr>
                </a:solidFill>
              </a:rPr>
              <a:t>엘리베이터</a:t>
            </a:r>
            <a:endParaRPr lang="ko-KR" altLang="en-US" sz="12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838244" y="5787008"/>
            <a:ext cx="1039793" cy="9452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54000" rIns="36000" rtlCol="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ko-KR" altLang="en-US" sz="1000" b="1" dirty="0" smtClean="0">
                <a:solidFill>
                  <a:schemeClr val="tx2"/>
                </a:solidFill>
              </a:rPr>
              <a:t>보행이 불안전한</a:t>
            </a:r>
            <a:endParaRPr lang="en-US" altLang="ko-KR" sz="1000" b="1" dirty="0" smtClean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1000" b="1" dirty="0" smtClean="0">
                <a:solidFill>
                  <a:schemeClr val="tx2"/>
                </a:solidFill>
              </a:rPr>
              <a:t>친구들이 </a:t>
            </a:r>
            <a:endParaRPr lang="en-US" altLang="ko-KR" sz="1000" b="1" dirty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1000" b="1" dirty="0" smtClean="0">
                <a:solidFill>
                  <a:schemeClr val="tx2"/>
                </a:solidFill>
              </a:rPr>
              <a:t>복도에서 </a:t>
            </a:r>
            <a:endParaRPr lang="en-US" altLang="ko-KR" sz="1000" b="1" dirty="0" smtClean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1000" b="1" dirty="0" smtClean="0">
                <a:solidFill>
                  <a:schemeClr val="tx2"/>
                </a:solidFill>
              </a:rPr>
              <a:t>안전하게 걸을 수 있어요</a:t>
            </a:r>
            <a:r>
              <a:rPr lang="en-US" altLang="ko-KR" sz="1000" b="1" dirty="0" smtClean="0">
                <a:solidFill>
                  <a:schemeClr val="tx2"/>
                </a:solidFill>
              </a:rPr>
              <a:t>.</a:t>
            </a:r>
            <a:endParaRPr lang="ko-KR" altLang="en-US" sz="1000" b="1" dirty="0">
              <a:solidFill>
                <a:schemeClr val="tx2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009308" y="5787008"/>
            <a:ext cx="1159043" cy="9452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54000" rIns="36000" rtlCol="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ko-KR" altLang="en-US" sz="1000" b="1" dirty="0" smtClean="0">
                <a:solidFill>
                  <a:schemeClr val="tx2"/>
                </a:solidFill>
              </a:rPr>
              <a:t>휠체어나 보행에 </a:t>
            </a:r>
            <a:endParaRPr lang="en-US" altLang="ko-KR" sz="1000" b="1" dirty="0" smtClean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1000" b="1" dirty="0" smtClean="0">
                <a:solidFill>
                  <a:schemeClr val="tx2"/>
                </a:solidFill>
              </a:rPr>
              <a:t>어려움이 있는</a:t>
            </a:r>
            <a:endParaRPr lang="en-US" altLang="ko-KR" sz="1000" b="1" dirty="0" smtClean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1000" b="1" dirty="0" smtClean="0">
                <a:solidFill>
                  <a:schemeClr val="tx2"/>
                </a:solidFill>
              </a:rPr>
              <a:t>친구들이</a:t>
            </a:r>
            <a:endParaRPr lang="en-US" altLang="ko-KR" sz="1000" b="1" dirty="0" smtClean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1000" b="1" dirty="0" smtClean="0">
                <a:solidFill>
                  <a:schemeClr val="tx2"/>
                </a:solidFill>
              </a:rPr>
              <a:t>다른 층으로 </a:t>
            </a:r>
            <a:endParaRPr lang="en-US" altLang="ko-KR" sz="1000" b="1" dirty="0" smtClean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1000" b="1" dirty="0" smtClean="0">
                <a:solidFill>
                  <a:schemeClr val="tx2"/>
                </a:solidFill>
              </a:rPr>
              <a:t>이동하기 편리해요</a:t>
            </a:r>
            <a:r>
              <a:rPr lang="en-US" altLang="ko-KR" sz="1000" b="1" dirty="0" smtClean="0">
                <a:solidFill>
                  <a:schemeClr val="tx2"/>
                </a:solidFill>
              </a:rPr>
              <a:t>. </a:t>
            </a:r>
            <a:endParaRPr lang="ko-KR" altLang="en-US" sz="1000" b="1" dirty="0">
              <a:solidFill>
                <a:schemeClr val="tx2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355520" y="5787008"/>
            <a:ext cx="1059219" cy="9452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54000" rIns="36000" rtlCol="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ko-KR" altLang="en-US" sz="1000" b="1" dirty="0" smtClean="0">
                <a:solidFill>
                  <a:schemeClr val="tx2"/>
                </a:solidFill>
              </a:rPr>
              <a:t>이동거리가 </a:t>
            </a:r>
            <a:endParaRPr lang="en-US" altLang="ko-KR" sz="1000" b="1" dirty="0" smtClean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1000" b="1" dirty="0" smtClean="0">
                <a:solidFill>
                  <a:schemeClr val="tx2"/>
                </a:solidFill>
              </a:rPr>
              <a:t>짧도록</a:t>
            </a:r>
            <a:r>
              <a:rPr lang="en-US" altLang="ko-KR" sz="1000" b="1" dirty="0">
                <a:solidFill>
                  <a:schemeClr val="tx2"/>
                </a:solidFill>
              </a:rPr>
              <a:t> </a:t>
            </a:r>
            <a:r>
              <a:rPr lang="ko-KR" altLang="en-US" sz="1000" b="1" dirty="0" smtClean="0">
                <a:solidFill>
                  <a:schemeClr val="tx2"/>
                </a:solidFill>
              </a:rPr>
              <a:t>건물의 </a:t>
            </a:r>
            <a:endParaRPr lang="en-US" altLang="ko-KR" sz="1000" b="1" dirty="0" smtClean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1000" b="1" dirty="0" smtClean="0">
                <a:solidFill>
                  <a:schemeClr val="tx2"/>
                </a:solidFill>
              </a:rPr>
              <a:t>입구와</a:t>
            </a:r>
            <a:r>
              <a:rPr lang="en-US" altLang="ko-KR" sz="1000" b="1" dirty="0">
                <a:solidFill>
                  <a:schemeClr val="tx2"/>
                </a:solidFill>
              </a:rPr>
              <a:t> </a:t>
            </a:r>
            <a:r>
              <a:rPr lang="ko-KR" altLang="en-US" sz="1000" b="1" dirty="0" smtClean="0">
                <a:solidFill>
                  <a:schemeClr val="tx2"/>
                </a:solidFill>
              </a:rPr>
              <a:t>가깝게 </a:t>
            </a:r>
            <a:endParaRPr lang="en-US" altLang="ko-KR" sz="1000" b="1" dirty="0" smtClean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1000" b="1" dirty="0" smtClean="0">
                <a:solidFill>
                  <a:schemeClr val="tx2"/>
                </a:solidFill>
              </a:rPr>
              <a:t>위치해 있어요</a:t>
            </a:r>
            <a:r>
              <a:rPr lang="en-US" altLang="ko-KR" sz="1000" b="1" dirty="0" smtClean="0">
                <a:solidFill>
                  <a:schemeClr val="tx2"/>
                </a:solidFill>
              </a:rPr>
              <a:t>. </a:t>
            </a:r>
            <a:endParaRPr lang="ko-KR" altLang="en-US" sz="1000" b="1" dirty="0">
              <a:solidFill>
                <a:schemeClr val="tx2"/>
              </a:solidFill>
            </a:endParaRPr>
          </a:p>
        </p:txBody>
      </p:sp>
      <p:pic>
        <p:nvPicPr>
          <p:cNvPr id="82" name="_x216741464" descr="EMB000016542e8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257" y="3275856"/>
            <a:ext cx="962095" cy="82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Box 82"/>
          <p:cNvSpPr txBox="1"/>
          <p:nvPr/>
        </p:nvSpPr>
        <p:spPr>
          <a:xfrm>
            <a:off x="5457581" y="4130824"/>
            <a:ext cx="11339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b="1" dirty="0" smtClean="0">
                <a:solidFill>
                  <a:schemeClr val="bg1">
                    <a:lumMod val="65000"/>
                  </a:schemeClr>
                </a:solidFill>
              </a:rPr>
              <a:t>장애인 전용 주차장</a:t>
            </a:r>
            <a:endParaRPr lang="ko-KR" altLang="en-US" sz="11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4" name="타원 83"/>
          <p:cNvSpPr/>
          <p:nvPr/>
        </p:nvSpPr>
        <p:spPr>
          <a:xfrm>
            <a:off x="5984217" y="4575175"/>
            <a:ext cx="51829" cy="5182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타원 84"/>
          <p:cNvSpPr/>
          <p:nvPr/>
        </p:nvSpPr>
        <p:spPr>
          <a:xfrm>
            <a:off x="5984217" y="5570984"/>
            <a:ext cx="51829" cy="5182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TextBox 85"/>
          <p:cNvSpPr txBox="1"/>
          <p:nvPr/>
        </p:nvSpPr>
        <p:spPr>
          <a:xfrm>
            <a:off x="5576983" y="5787008"/>
            <a:ext cx="1014577" cy="9452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54000" rIns="36000" rtlCol="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ko-KR" altLang="en-US" sz="1000" b="1" dirty="0" smtClean="0">
                <a:solidFill>
                  <a:schemeClr val="tx2"/>
                </a:solidFill>
              </a:rPr>
              <a:t>손잡이를 설치해서 화장실을 편리하게</a:t>
            </a:r>
            <a:r>
              <a:rPr lang="en-US" altLang="ko-KR" sz="1000" b="1" dirty="0">
                <a:solidFill>
                  <a:schemeClr val="tx2"/>
                </a:solidFill>
              </a:rPr>
              <a:t> </a:t>
            </a:r>
            <a:r>
              <a:rPr lang="ko-KR" altLang="en-US" sz="1000" b="1" dirty="0" smtClean="0">
                <a:solidFill>
                  <a:schemeClr val="tx2"/>
                </a:solidFill>
              </a:rPr>
              <a:t>이용할 수 있도록 </a:t>
            </a:r>
            <a:endParaRPr lang="en-US" altLang="ko-KR" sz="1000" b="1" dirty="0" smtClean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1000" b="1" dirty="0" smtClean="0">
                <a:solidFill>
                  <a:schemeClr val="tx2"/>
                </a:solidFill>
              </a:rPr>
              <a:t>해요</a:t>
            </a:r>
            <a:r>
              <a:rPr lang="en-US" altLang="ko-KR" sz="1000" b="1" dirty="0" smtClean="0">
                <a:solidFill>
                  <a:schemeClr val="tx2"/>
                </a:solidFill>
              </a:rPr>
              <a:t>.</a:t>
            </a:r>
            <a:endParaRPr lang="ko-KR" alt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27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1572</Words>
  <Application>Microsoft Office PowerPoint</Application>
  <PresentationFormat>화면 슬라이드 쇼(4:3)</PresentationFormat>
  <Paragraphs>329</Paragraphs>
  <Slides>22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5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kaywon</dc:creator>
  <cp:lastModifiedBy>김지훈</cp:lastModifiedBy>
  <cp:revision>69</cp:revision>
  <dcterms:created xsi:type="dcterms:W3CDTF">2015-04-22T10:06:41Z</dcterms:created>
  <dcterms:modified xsi:type="dcterms:W3CDTF">2015-06-23T05:35:28Z</dcterms:modified>
</cp:coreProperties>
</file>