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23" r:id="rId2"/>
    <p:sldId id="424" r:id="rId3"/>
    <p:sldId id="425" r:id="rId4"/>
    <p:sldId id="390" r:id="rId5"/>
    <p:sldId id="429" r:id="rId6"/>
    <p:sldId id="430" r:id="rId7"/>
    <p:sldId id="431" r:id="rId8"/>
    <p:sldId id="432" r:id="rId9"/>
    <p:sldId id="433" r:id="rId10"/>
    <p:sldId id="434" r:id="rId11"/>
    <p:sldId id="436" r:id="rId12"/>
    <p:sldId id="440" r:id="rId13"/>
    <p:sldId id="439" r:id="rId14"/>
    <p:sldId id="441" r:id="rId15"/>
    <p:sldId id="442" r:id="rId16"/>
    <p:sldId id="443" r:id="rId17"/>
    <p:sldId id="470" r:id="rId18"/>
    <p:sldId id="444" r:id="rId19"/>
    <p:sldId id="472" r:id="rId20"/>
    <p:sldId id="473" r:id="rId21"/>
    <p:sldId id="446" r:id="rId22"/>
    <p:sldId id="448" r:id="rId23"/>
    <p:sldId id="447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74" r:id="rId32"/>
    <p:sldId id="460" r:id="rId33"/>
    <p:sldId id="475" r:id="rId34"/>
    <p:sldId id="462" r:id="rId35"/>
    <p:sldId id="464" r:id="rId36"/>
    <p:sldId id="465" r:id="rId37"/>
    <p:sldId id="466" r:id="rId38"/>
    <p:sldId id="467" r:id="rId39"/>
    <p:sldId id="476" r:id="rId40"/>
    <p:sldId id="468" r:id="rId41"/>
    <p:sldId id="477" r:id="rId42"/>
    <p:sldId id="384" r:id="rId43"/>
    <p:sldId id="386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8A2"/>
    <a:srgbClr val="F9DC07"/>
    <a:srgbClr val="FFFF00"/>
    <a:srgbClr val="FFFF66"/>
    <a:srgbClr val="144698"/>
    <a:srgbClr val="F0D510"/>
    <a:srgbClr val="0E3B9E"/>
    <a:srgbClr val="152197"/>
    <a:srgbClr val="10246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8" autoAdjust="0"/>
    <p:restoredTop sz="94660"/>
  </p:normalViewPr>
  <p:slideViewPr>
    <p:cSldViewPr>
      <p:cViewPr varScale="1">
        <p:scale>
          <a:sx n="74" d="100"/>
          <a:sy n="74" d="100"/>
        </p:scale>
        <p:origin x="16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9653-9079-41CE-9358-3DC10044A8D5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42F7-AD29-42D1-8BFF-72781657DD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95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26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8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4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56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46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6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0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29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55" y="3934306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400632" y="4698442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03" y="1766048"/>
            <a:ext cx="2974478" cy="31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80" y="6486722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362132" y="4993135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8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의 행동에 대해 바르게 반응한 행동에는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0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표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바르게 반응하지 못한 행동에는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X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표 해주세요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384865" y="2915979"/>
            <a:ext cx="6363599" cy="449580"/>
            <a:chOff x="2384865" y="2915979"/>
            <a:chExt cx="6363599" cy="449580"/>
          </a:xfrm>
        </p:grpSpPr>
        <p:sp>
          <p:nvSpPr>
            <p:cNvPr id="41" name="직사각형 40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84865" y="2976743"/>
              <a:ext cx="55715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성재가 물건을 빼앗으면  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‘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하지마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!‘  </a:t>
              </a:r>
              <a:r>
                <a:rPr lang="ko-KR" altLang="en-US" sz="1500" b="1" dirty="0" smtClean="0">
                  <a:solidFill>
                    <a:srgbClr val="144698"/>
                  </a:solidFill>
                </a:rPr>
                <a:t>하고 소리 지릅니다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12360" y="29672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2384865" y="3501008"/>
            <a:ext cx="6363599" cy="449580"/>
            <a:chOff x="2384865" y="2915979"/>
            <a:chExt cx="6363599" cy="449580"/>
          </a:xfrm>
        </p:grpSpPr>
        <p:sp>
          <p:nvSpPr>
            <p:cNvPr id="35" name="직사각형 34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84865" y="2976743"/>
              <a:ext cx="513946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2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성재가 교과서를 준비해 오지 않았으면 같이 봅니다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12360" y="29672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2384865" y="4077072"/>
            <a:ext cx="6363599" cy="449580"/>
            <a:chOff x="2384865" y="2915979"/>
            <a:chExt cx="6363599" cy="449580"/>
          </a:xfrm>
        </p:grpSpPr>
        <p:sp>
          <p:nvSpPr>
            <p:cNvPr id="39" name="직사각형 38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84865" y="2976743"/>
              <a:ext cx="55715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3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성재가 미리 교과서나 준비물을 챙길 수 있도록 도와줍니다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12360" y="29672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2384865" y="4653136"/>
            <a:ext cx="6363599" cy="614762"/>
            <a:chOff x="2384865" y="2915979"/>
            <a:chExt cx="6363599" cy="614762"/>
          </a:xfrm>
        </p:grpSpPr>
        <p:sp>
          <p:nvSpPr>
            <p:cNvPr id="50" name="직사각형 49"/>
            <p:cNvSpPr/>
            <p:nvPr/>
          </p:nvSpPr>
          <p:spPr>
            <a:xfrm>
              <a:off x="2418488" y="2915979"/>
              <a:ext cx="6329976" cy="614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84865" y="2976743"/>
              <a:ext cx="5571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4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성재가 혼자 큰 소리로 노래를 부르면 나도 따라 큰 소리로 노래 부릅니다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812360" y="3140303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2384865" y="5411316"/>
            <a:ext cx="6363599" cy="449580"/>
            <a:chOff x="2384865" y="2915979"/>
            <a:chExt cx="6363599" cy="449580"/>
          </a:xfrm>
        </p:grpSpPr>
        <p:sp>
          <p:nvSpPr>
            <p:cNvPr id="60" name="직사각형 59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84865" y="2976743"/>
              <a:ext cx="55715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5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성재가 잘 하는 과목이나 활동을 격려해줍니다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12360" y="29672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2384865" y="6003756"/>
            <a:ext cx="6363599" cy="449580"/>
            <a:chOff x="2384865" y="2915979"/>
            <a:chExt cx="6363599" cy="449580"/>
          </a:xfrm>
        </p:grpSpPr>
        <p:sp>
          <p:nvSpPr>
            <p:cNvPr id="64" name="직사각형 63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84865" y="2976743"/>
              <a:ext cx="542749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6"/>
              </a:pPr>
              <a:r>
                <a:rPr lang="ko-KR" altLang="en-US" sz="1500" b="1" dirty="0" smtClean="0">
                  <a:solidFill>
                    <a:srgbClr val="144698"/>
                  </a:solidFill>
                </a:rPr>
                <a:t>성재가 고집을 부리면 말로 차근차근 설명해 줍니다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12360" y="2967217"/>
              <a:ext cx="8640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2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82378"/>
            <a:ext cx="655481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아래 보기처럼 나와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의 통하는 점을 찾아 빈칸을 채워주세요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8917" name="_x193043224" descr="EMB0000080c6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750" y="2636912"/>
            <a:ext cx="5829028" cy="3448404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38916" name="_x193044184"/>
          <p:cNvSpPr>
            <a:spLocks noChangeArrowheads="1"/>
          </p:cNvSpPr>
          <p:nvPr/>
        </p:nvSpPr>
        <p:spPr bwMode="auto">
          <a:xfrm>
            <a:off x="2643174" y="2852936"/>
            <a:ext cx="2286061" cy="579726"/>
          </a:xfrm>
          <a:prstGeom prst="roundRect">
            <a:avLst>
              <a:gd name="adj" fmla="val 20000"/>
            </a:avLst>
          </a:prstGeom>
          <a:solidFill>
            <a:srgbClr val="E3E2F2"/>
          </a:solidFill>
          <a:ln w="2857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(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보기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)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성재야 나랑 한자를 좋아하는 게 통하는구나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!!!</a:t>
            </a:r>
            <a:endParaRPr kumimoji="1" lang="en-US" altLang="ko-K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38915" name="_x193044584"/>
          <p:cNvSpPr>
            <a:spLocks noChangeArrowheads="1"/>
          </p:cNvSpPr>
          <p:nvPr/>
        </p:nvSpPr>
        <p:spPr bwMode="auto">
          <a:xfrm>
            <a:off x="2643174" y="3638754"/>
            <a:ext cx="1619234" cy="1265115"/>
          </a:xfrm>
          <a:prstGeom prst="roundRect">
            <a:avLst>
              <a:gd name="adj" fmla="val 20000"/>
            </a:avLst>
          </a:prstGeom>
          <a:solidFill>
            <a:srgbClr val="E3E2F2"/>
          </a:solidFill>
          <a:ln w="2857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6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8916" grpId="0" animBg="1"/>
      <p:bldP spid="389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2000" b="1" dirty="0" smtClean="0">
                <a:solidFill>
                  <a:srgbClr val="144698"/>
                </a:solidFill>
              </a:rPr>
              <a:t>!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1259632" y="5301208"/>
            <a:ext cx="7169280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서로 다른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이와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가 어떻게 서로를 이해하고 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                               좋은 친구가 될 수 있을지 생각해 봅시다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1597936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성재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84345" y="2008872"/>
            <a:ext cx="6607629" cy="17081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는 음악을 듣는 강민이의 헤드폰을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멋대로 빼앗아 가고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교과서를 챙기지 못해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짝인 강민이의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교과서를 자기 것처럼 마음대로 사용합니다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또 음악 시간에 혼자서 큰 소리로 노래를 불러 방해가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되는 행동을 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555776" y="3673599"/>
            <a:ext cx="1171378" cy="1152128"/>
            <a:chOff x="3203848" y="422108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강민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1285852" y="3811345"/>
            <a:ext cx="1730399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이런 성재에게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3510930" y="4148321"/>
            <a:ext cx="513181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이가 충고를 해주지만 성재는 전혀 듣지 않습니다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하지만 한자를 좋아하는 성재는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강민이가 모르는 한자를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읽을 수 있도록 도와주기도 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21" name="Picture 2" descr="C:\Users\user\Pictures\3화_일러스트\sc4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1752"/>
            <a:ext cx="3083870" cy="1735200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uiExpand="1" build="p"/>
      <p:bldP spid="25" grpId="0"/>
      <p:bldP spid="2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성재의 어떤 행동에 화가 났나요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411760" y="2455919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화를 냈을 때 성재는 어떤 기분이었을까요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411760" y="2455919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성재가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이의 헤드폰을 빼앗으려 한 이유는 무엇일까요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55919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8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79148"/>
            <a:ext cx="6482809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는 한자를 잘 하고 음악 듣기를 좋아하는 친구입니다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내가 성재의 짝이라면 나는 성재와 어떤 활동을 같이 하고 싶은지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적어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2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3071810"/>
            <a:ext cx="5688632" cy="3093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8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2000" b="1" dirty="0" smtClean="0">
                <a:solidFill>
                  <a:srgbClr val="144698"/>
                </a:solidFill>
              </a:rPr>
              <a:t>!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1331640" y="4857760"/>
            <a:ext cx="7369174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와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이의 노랫말처럼 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(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다른 너와 함께 해서 우리란 걸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알았어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)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서로의 차이를 인정하고 거부감 없이 받아 들일 때 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우리는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좋은 친구가 될 수 있습니다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32519" y="1827159"/>
            <a:ext cx="1171378" cy="1152128"/>
            <a:chOff x="1552354" y="348511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552354" y="348511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1604" y="379766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차이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423473" y="1217589"/>
            <a:ext cx="700428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사람들은 모두 생김새나 말투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행동이 다릅니다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겉으로 드러나는 외모의 차이뿐 아니라 성격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재능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종교 등도 모두 다릅니다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이렇게 사람들이 서로를 구별할 수 있는 특성을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" name="그룹 15"/>
          <p:cNvGrpSpPr/>
          <p:nvPr/>
        </p:nvGrpSpPr>
        <p:grpSpPr>
          <a:xfrm>
            <a:off x="1307257" y="3387532"/>
            <a:ext cx="1171378" cy="1152128"/>
            <a:chOff x="3203848" y="385876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385876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17131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차별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2292102" y="3865356"/>
            <a:ext cx="6408712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이란 합당한 이유 없이 이런 차이를 근거로 불이익을 주는 것을 말합니다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431260" y="3001133"/>
            <a:ext cx="513181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사회는 모든 것들이 서로 다른 다양한 사람들로 이루어집니다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6369795" y="2279418"/>
            <a:ext cx="143516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라고 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2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uiExpand="1" build="p"/>
      <p:bldP spid="26" grpId="0" build="p"/>
      <p:bldP spid="16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Pictures\3화_일러스트\sc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273" y="2570356"/>
            <a:ext cx="4607124" cy="2592289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611560" y="2570356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92310" y="2831966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46980" y="5229200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2000" b="1" dirty="0">
                <a:solidFill>
                  <a:srgbClr val="144698"/>
                </a:solidFill>
              </a:rPr>
              <a:t>!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169774"/>
            <a:ext cx="6626825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는 나와 다른 행동을 하는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하지만 성재와의 차이 때문에 차별해서는 안 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아래 여러 가지 상황에서 성재를 차별하지 않고 도와줄 수 있는 방법을 생각해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문장을 완성해 보세요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grpSp>
        <p:nvGrpSpPr>
          <p:cNvPr id="2" name="그룹 2"/>
          <p:cNvGrpSpPr/>
          <p:nvPr/>
        </p:nvGrpSpPr>
        <p:grpSpPr>
          <a:xfrm>
            <a:off x="1070042" y="107500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그룹 8"/>
          <p:cNvGrpSpPr/>
          <p:nvPr/>
        </p:nvGrpSpPr>
        <p:grpSpPr>
          <a:xfrm>
            <a:off x="2428860" y="2598534"/>
            <a:ext cx="5875016" cy="428628"/>
            <a:chOff x="1904675" y="2990622"/>
            <a:chExt cx="1728192" cy="116262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직사각형 9"/>
            <p:cNvSpPr/>
            <p:nvPr/>
          </p:nvSpPr>
          <p:spPr>
            <a:xfrm>
              <a:off x="1904675" y="2990622"/>
              <a:ext cx="1728192" cy="116262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51049" y="3137584"/>
              <a:ext cx="1609810" cy="834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144698"/>
                  </a:solidFill>
                </a:rPr>
                <a:t>1) 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내 물건을 허락도 없이 사용하는 성재에게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2445960" y="3098600"/>
            <a:ext cx="585791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그룹 8"/>
          <p:cNvGrpSpPr/>
          <p:nvPr/>
        </p:nvGrpSpPr>
        <p:grpSpPr>
          <a:xfrm>
            <a:off x="2428860" y="3669534"/>
            <a:ext cx="5875016" cy="428628"/>
            <a:chOff x="1904675" y="2990622"/>
            <a:chExt cx="1728192" cy="116262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1" name="직사각형 50"/>
            <p:cNvSpPr/>
            <p:nvPr/>
          </p:nvSpPr>
          <p:spPr>
            <a:xfrm>
              <a:off x="1904675" y="2990622"/>
              <a:ext cx="1728192" cy="116262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49" y="3137584"/>
              <a:ext cx="1609810" cy="834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144698"/>
                  </a:solidFill>
                </a:rPr>
                <a:t>2) 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교과서를 챙겨오지 않은 성재에게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2445960" y="4169600"/>
            <a:ext cx="585791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8"/>
          <p:cNvGrpSpPr/>
          <p:nvPr/>
        </p:nvGrpSpPr>
        <p:grpSpPr>
          <a:xfrm>
            <a:off x="2445960" y="4741104"/>
            <a:ext cx="5875016" cy="428628"/>
            <a:chOff x="1904675" y="2990622"/>
            <a:chExt cx="1728192" cy="116262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5" name="직사각형 54"/>
            <p:cNvSpPr/>
            <p:nvPr/>
          </p:nvSpPr>
          <p:spPr>
            <a:xfrm>
              <a:off x="1904675" y="2990622"/>
              <a:ext cx="1728192" cy="116262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51049" y="3137584"/>
              <a:ext cx="1609810" cy="834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144698"/>
                  </a:solidFill>
                </a:rPr>
                <a:t>3) 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음악 시간에 혼자서 큰 소리로 노래하는 성재에게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2463060" y="5241170"/>
            <a:ext cx="585791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8" name="그룹 8"/>
          <p:cNvGrpSpPr/>
          <p:nvPr/>
        </p:nvGrpSpPr>
        <p:grpSpPr>
          <a:xfrm>
            <a:off x="2445960" y="5812674"/>
            <a:ext cx="5875016" cy="428628"/>
            <a:chOff x="1904675" y="2990622"/>
            <a:chExt cx="1728192" cy="116262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9" name="직사각형 58"/>
            <p:cNvSpPr/>
            <p:nvPr/>
          </p:nvSpPr>
          <p:spPr>
            <a:xfrm>
              <a:off x="1904675" y="2990622"/>
              <a:ext cx="1728192" cy="116262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51049" y="3137584"/>
              <a:ext cx="1609810" cy="834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144698"/>
                  </a:solidFill>
                </a:rPr>
                <a:t>4) 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점심시간에 음식을 지저분하게 먹는 성재에게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61" name="직사각형 60"/>
          <p:cNvSpPr/>
          <p:nvPr/>
        </p:nvSpPr>
        <p:spPr>
          <a:xfrm>
            <a:off x="2463060" y="6312740"/>
            <a:ext cx="585791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2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animBg="1"/>
      <p:bldP spid="53" grpId="0" animBg="1"/>
      <p:bldP spid="57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나와 짝의 차이점과 통하는 점을 찾아주세요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2214546" y="2428868"/>
            <a:ext cx="280318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000364" y="2571744"/>
            <a:ext cx="1285884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144698"/>
                </a:solidFill>
                <a:latin typeface="+mn-ea"/>
              </a:rPr>
              <a:t>&lt; </a:t>
            </a:r>
            <a:r>
              <a:rPr lang="ko-KR" altLang="en-US" sz="1400" b="1" dirty="0" smtClean="0">
                <a:solidFill>
                  <a:srgbClr val="144698"/>
                </a:solidFill>
                <a:latin typeface="+mn-ea"/>
              </a:rPr>
              <a:t>차이점 </a:t>
            </a:r>
            <a:r>
              <a:rPr lang="en-US" altLang="ko-KR" sz="1400" b="1" dirty="0" smtClean="0">
                <a:solidFill>
                  <a:srgbClr val="144698"/>
                </a:solidFill>
                <a:latin typeface="+mn-ea"/>
              </a:rPr>
              <a:t>&gt;</a:t>
            </a:r>
            <a:endParaRPr lang="ko-KR" altLang="en-US" sz="1400" dirty="0"/>
          </a:p>
        </p:txBody>
      </p:sp>
      <p:sp>
        <p:nvSpPr>
          <p:cNvPr id="19" name="직사각형 18"/>
          <p:cNvSpPr/>
          <p:nvPr/>
        </p:nvSpPr>
        <p:spPr>
          <a:xfrm>
            <a:off x="5269280" y="2428868"/>
            <a:ext cx="280318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000760" y="2571744"/>
            <a:ext cx="1445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144698"/>
                </a:solidFill>
                <a:latin typeface="+mn-ea"/>
              </a:rPr>
              <a:t>&lt; </a:t>
            </a:r>
            <a:r>
              <a:rPr lang="ko-KR" altLang="en-US" sz="1400" b="1" dirty="0" smtClean="0">
                <a:solidFill>
                  <a:srgbClr val="144698"/>
                </a:solidFill>
                <a:latin typeface="+mn-ea"/>
              </a:rPr>
              <a:t>통하는 점 </a:t>
            </a:r>
            <a:r>
              <a:rPr lang="en-US" altLang="ko-KR" sz="1400" b="1" dirty="0" smtClean="0">
                <a:solidFill>
                  <a:srgbClr val="144698"/>
                </a:solidFill>
                <a:latin typeface="+mn-ea"/>
              </a:rPr>
              <a:t>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9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animBg="1"/>
      <p:bldP spid="18" grpId="0" build="p"/>
      <p:bldP spid="19" grpId="0" animBg="1"/>
      <p:bldP spid="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265655" y="1700808"/>
            <a:ext cx="6338793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  <a:latin typeface="+mn-ea"/>
              </a:rPr>
              <a:t>강민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  <a:latin typeface="+mn-ea"/>
              </a:rPr>
              <a:t>성재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와의 차이점을 이해하지 못하고 짝을 바꾸려고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했던 것처럼 친구가 가진 차이점을 이해하지 못하고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차별했던 경험을 적어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.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339752" y="3071178"/>
            <a:ext cx="5688632" cy="34506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806337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차이를 이유로 차별했던 친구에게 미안한 마음을 담아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사과의 편지를 써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6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6281214" cy="32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7784" y="357301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 smtClean="0">
                <a:solidFill>
                  <a:schemeClr val="tx2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     </a:t>
            </a:r>
            <a:r>
              <a:rPr lang="ko-KR" altLang="en-US" sz="1600" b="1" dirty="0" smtClean="0">
                <a:solidFill>
                  <a:schemeClr val="tx2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에게</a:t>
            </a:r>
            <a:endParaRPr lang="ko-KR" altLang="en-US" sz="1600" b="1" dirty="0">
              <a:solidFill>
                <a:schemeClr val="tx2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8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2000" b="1" dirty="0" smtClean="0">
                <a:solidFill>
                  <a:srgbClr val="144698"/>
                </a:solidFill>
              </a:rPr>
              <a:t>!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1974720" y="4869160"/>
            <a:ext cx="7169280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와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이가 서로의 차이를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이해하고 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             좋은 친구가 될 수 있는 방법을 생각해 봅시다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1597936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성재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84345" y="2008872"/>
            <a:ext cx="7004288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는 음악을 듣는 강민이의 헤드폰을 멋대로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빼앗고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교과서를 제대로 챙기지 못하며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혼자서 큰 소리로 노래를 부르는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지적으로 발달이 느린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555776" y="3356992"/>
            <a:ext cx="1171378" cy="1152128"/>
            <a:chOff x="3203848" y="422108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성재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1984345" y="3504708"/>
            <a:ext cx="571431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이런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3472630" y="3773403"/>
            <a:ext cx="513181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로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인해 힘들었던 강민이가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한자 시간과 음악을 통해 성재를 조금씩 알아가게 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19" name="Picture 2" descr="C:\Users\user\Pictures\3화_일러스트\sc7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76152"/>
            <a:ext cx="3058278" cy="1720800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0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build="p"/>
      <p:bldP spid="25" grpId="0"/>
      <p:bldP spid="2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267744" y="281595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내가</a:t>
            </a:r>
            <a:r>
              <a:rPr lang="ko-KR" altLang="en-US" sz="20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이라면 짝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의 어떤 행동 때문에 가장 화가 났을까요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234888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3411234"/>
            <a:ext cx="6192688" cy="3114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411759" y="1052735"/>
            <a:ext cx="6192689" cy="1475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420144" y="1052736"/>
            <a:ext cx="6482809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‘</a:t>
            </a:r>
            <a:r>
              <a:rPr lang="ko-KR" altLang="en-US" sz="18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易地思之</a:t>
            </a:r>
            <a:r>
              <a:rPr lang="en-US" altLang="ko-KR" sz="18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’</a:t>
            </a:r>
            <a:r>
              <a:rPr lang="ko-KR" altLang="en-US" sz="18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r>
              <a:rPr lang="en-US" altLang="ko-KR" sz="18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(</a:t>
            </a:r>
            <a:r>
              <a:rPr lang="ko-KR" altLang="en-US" sz="18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역지사지</a:t>
            </a:r>
            <a:r>
              <a:rPr lang="en-US" altLang="ko-KR" sz="18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)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:</a:t>
            </a:r>
            <a:r>
              <a:rPr lang="en-US" altLang="ko-KR" sz="1800" b="1" dirty="0" smtClean="0">
                <a:solidFill>
                  <a:schemeClr val="tx2"/>
                </a:solidFill>
                <a:latin typeface="+mn-ea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다른 사람의 처지에서 생각하라는 뜻의 사자성어입니다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사자성어 속에 담긴 의미를 떠올리며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성재와 강민이의 입장이 되어 각 사람의 행동을 생각해 봅시다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1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  <p:bldP spid="9" grpId="0" animBg="1"/>
      <p:bldP spid="1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되어 위 행동에 대해 화 내지 말고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부드러운 말로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의 행동을 바로잡아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852936"/>
            <a:ext cx="6264696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481679" y="2996952"/>
            <a:ext cx="151425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야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288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내가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err="1" smtClean="0">
                <a:solidFill>
                  <a:schemeClr val="tx2"/>
                </a:solidFill>
              </a:rPr>
              <a:t>라면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 짝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강민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내가 아끼는 이어폰을 던졌을 때 어떤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기분이었을까요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08920"/>
            <a:ext cx="604867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0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가 되어 위 행동에 대해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이에게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속상한 마음을 전달해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08921"/>
            <a:ext cx="604867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2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2000" b="1" dirty="0" smtClean="0">
                <a:solidFill>
                  <a:srgbClr val="144698"/>
                </a:solidFill>
              </a:rPr>
              <a:t>!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2000" b="1" dirty="0" smtClean="0">
                <a:solidFill>
                  <a:srgbClr val="144698"/>
                </a:solidFill>
              </a:rPr>
              <a:t>!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2195736" y="2428868"/>
            <a:ext cx="2821992" cy="3709385"/>
            <a:chOff x="2195736" y="2428868"/>
            <a:chExt cx="2821992" cy="3709385"/>
          </a:xfrm>
        </p:grpSpPr>
        <p:sp>
          <p:nvSpPr>
            <p:cNvPr id="17" name="직사각형 16"/>
            <p:cNvSpPr/>
            <p:nvPr/>
          </p:nvSpPr>
          <p:spPr>
            <a:xfrm>
              <a:off x="2214546" y="2428868"/>
              <a:ext cx="2803182" cy="3709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2195736" y="314096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2195736" y="422108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2195736" y="494116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484784"/>
            <a:ext cx="64828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학교 생활의 여러 가지 상황에서 성재가 아래와 같은 행동을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보일 때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성재를 도와줄 수 있는 방법을 생각해 적어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2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148064" y="2420888"/>
            <a:ext cx="2821992" cy="3709385"/>
            <a:chOff x="5148064" y="2420888"/>
            <a:chExt cx="2821992" cy="3709385"/>
          </a:xfrm>
        </p:grpSpPr>
        <p:sp>
          <p:nvSpPr>
            <p:cNvPr id="35" name="직사각형 34"/>
            <p:cNvSpPr/>
            <p:nvPr/>
          </p:nvSpPr>
          <p:spPr>
            <a:xfrm>
              <a:off x="5166874" y="2420888"/>
              <a:ext cx="2803182" cy="3709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5148064" y="314096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5148064" y="422108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5148064" y="494116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220072" y="25303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운동회 때 준비물인 줄넘기를 챙겨오지 않은 성재</a:t>
            </a:r>
            <a:endParaRPr lang="ko-KR" alt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195736" y="24928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활동 중 친구의 가위를 말도 없이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빼앗아 사용하는 성재</a:t>
            </a:r>
            <a:endParaRPr lang="ko-KR" alt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148064" y="4221088"/>
            <a:ext cx="2808312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급식 시간에 음식을 지저분하게 먹는 성재</a:t>
            </a:r>
            <a:endParaRPr lang="ko-KR" alt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2195736" y="3140968"/>
            <a:ext cx="2808312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예 </a:t>
            </a:r>
            <a:r>
              <a:rPr lang="en-US" altLang="ko-KR" sz="1100" b="1" dirty="0" smtClean="0">
                <a:solidFill>
                  <a:schemeClr val="tx2"/>
                </a:solidFill>
                <a:latin typeface="+mn-ea"/>
              </a:rPr>
              <a:t>) </a:t>
            </a: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언어 표현 양식을 가르쳐 준다</a:t>
            </a:r>
            <a:r>
              <a:rPr lang="en-US" altLang="ko-KR" sz="1100" b="1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tx2"/>
                </a:solidFill>
                <a:latin typeface="+mn-ea"/>
              </a:rPr>
              <a:t>( </a:t>
            </a: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가위 좀 빌려도 되니</a:t>
            </a:r>
            <a:r>
              <a:rPr lang="en-US" altLang="ko-KR" sz="1100" b="1" dirty="0" smtClean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가위 좀 빌려줘</a:t>
            </a:r>
            <a:r>
              <a:rPr lang="en-US" altLang="ko-KR" sz="1100" b="1" dirty="0" smtClean="0">
                <a:solidFill>
                  <a:schemeClr val="tx2"/>
                </a:solidFill>
                <a:latin typeface="+mn-ea"/>
              </a:rPr>
              <a:t>)</a:t>
            </a:r>
            <a:endParaRPr lang="ko-KR" alt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195736" y="4221088"/>
            <a:ext cx="2808312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합창대회 때 혼자서 큰 소리로 노래를 부르는 성재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29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uiExpand="1" build="p"/>
      <p:bldP spid="41" grpId="0" build="p"/>
      <p:bldP spid="44" grpId="0" uiExpand="1" build="p"/>
      <p:bldP spid="1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내가 만약 선생님 이라면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와 짝을 바꿔 달라고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했을 때 어떻게 할까요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짝을 바꿔주는 입장과 바꿔주지 않는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입장이 되어 그 이유를 설명해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338" name="_x188367296" descr="EMB000008205e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3476427" cy="2344258"/>
          </a:xfrm>
          <a:prstGeom prst="rect">
            <a:avLst/>
          </a:prstGeom>
          <a:noFill/>
        </p:spPr>
      </p:pic>
      <p:pic>
        <p:nvPicPr>
          <p:cNvPr id="14337" name="_x188367936" descr="EMB000008205e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508775" cy="2311909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051720" y="3861048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저는 짝을 바꿔 주겠습니다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왜냐하면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80112" y="3861048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저는 짝을 </a:t>
            </a:r>
            <a:r>
              <a:rPr lang="ko-KR" altLang="en-US" sz="1400" b="1" smtClean="0">
                <a:solidFill>
                  <a:schemeClr val="tx2"/>
                </a:solidFill>
                <a:latin typeface="+mn-ea"/>
              </a:rPr>
              <a:t>바꿔 주지 않겠습니다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왜냐하면</a:t>
            </a:r>
            <a:endParaRPr lang="ko-KR" altLang="en-U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188640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8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uiExpand="1" build="p"/>
      <p:bldP spid="1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52"/>
          <p:cNvGrpSpPr/>
          <p:nvPr/>
        </p:nvGrpSpPr>
        <p:grpSpPr>
          <a:xfrm>
            <a:off x="2123728" y="3284984"/>
            <a:ext cx="6091009" cy="3384376"/>
            <a:chOff x="2153399" y="2780928"/>
            <a:chExt cx="6091009" cy="3384376"/>
          </a:xfrm>
        </p:grpSpPr>
        <p:sp>
          <p:nvSpPr>
            <p:cNvPr id="17" name="직사각형 16"/>
            <p:cNvSpPr/>
            <p:nvPr/>
          </p:nvSpPr>
          <p:spPr>
            <a:xfrm>
              <a:off x="2164525" y="2780928"/>
              <a:ext cx="6079883" cy="3357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2153399" y="3212976"/>
              <a:ext cx="6091009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2153399" y="4149080"/>
              <a:ext cx="6091009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2153399" y="5157192"/>
              <a:ext cx="6091009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131840" y="2780928"/>
              <a:ext cx="0" cy="3384376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5652120" y="2780928"/>
              <a:ext cx="0" cy="3384376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2381979"/>
            <a:ext cx="64828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아래 제시된 장애인과 나의 차이점을 찾아보고 장애를 이유로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차별 받는 것이 무엇이 있을지 생각해 적어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2" name="그룹 2"/>
          <p:cNvGrpSpPr/>
          <p:nvPr/>
        </p:nvGrpSpPr>
        <p:grpSpPr>
          <a:xfrm>
            <a:off x="1043608" y="1988840"/>
            <a:ext cx="1152128" cy="1152128"/>
            <a:chOff x="1168377" y="1951781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68377" y="1951781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84401" y="2036563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74177" y="32849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차이점</a:t>
            </a:r>
            <a:endParaRPr lang="ko-KR" alt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694457" y="32849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차별 받는 점</a:t>
            </a:r>
            <a:endParaRPr lang="ko-KR" alt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2166065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시각장애</a:t>
            </a:r>
            <a:endParaRPr lang="ko-KR" alt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2166065" y="4941168"/>
            <a:ext cx="93610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청각장애</a:t>
            </a:r>
            <a:endParaRPr lang="ko-KR" alt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166065" y="5949280"/>
            <a:ext cx="93610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지체장애</a:t>
            </a:r>
            <a:endParaRPr lang="ko-KR" altLang="en-US" sz="1200" dirty="0"/>
          </a:p>
        </p:txBody>
      </p:sp>
      <p:sp>
        <p:nvSpPr>
          <p:cNvPr id="54" name="직사각형 53"/>
          <p:cNvSpPr/>
          <p:nvPr/>
        </p:nvSpPr>
        <p:spPr>
          <a:xfrm>
            <a:off x="2411759" y="980728"/>
            <a:ext cx="5802977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제목 1"/>
          <p:cNvSpPr txBox="1">
            <a:spLocks/>
          </p:cNvSpPr>
          <p:nvPr/>
        </p:nvSpPr>
        <p:spPr>
          <a:xfrm>
            <a:off x="2420144" y="968242"/>
            <a:ext cx="572258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장애인 차별 금지법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모든 생활 영역에서 장애를 이유로 한 차별을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금지하고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장애를 이유로 차별 받은 사람의 권익을 효과적으로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구제함으로써 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장애인의 완전한 사회참여와 평등권 실현을 통하여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인간으로서의 존엄과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가치를 구현함을 목적으로 하는 법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9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9" grpId="0"/>
      <p:bldP spid="49" grpId="0"/>
      <p:bldP spid="50" grpId="0"/>
      <p:bldP spid="51" grpId="0"/>
      <p:bldP spid="52" grpId="0"/>
      <p:bldP spid="54" grpId="0" animBg="1"/>
      <p:bldP spid="5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522958"/>
            <a:ext cx="6626825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내가 다른 사람과 다르다는 이유로 차별 받은 경험이 있나요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그 때 어떤 기분이 들었나요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또 다른 사람과 나의 차이를 이유로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차별한 경험이 있다면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반성의 말과 함께 적어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07500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2123728" y="3212976"/>
            <a:ext cx="6091009" cy="3384376"/>
            <a:chOff x="2123728" y="3068960"/>
            <a:chExt cx="6091009" cy="3384376"/>
          </a:xfrm>
        </p:grpSpPr>
        <p:sp>
          <p:nvSpPr>
            <p:cNvPr id="31" name="직사각형 30"/>
            <p:cNvSpPr/>
            <p:nvPr/>
          </p:nvSpPr>
          <p:spPr>
            <a:xfrm>
              <a:off x="2134854" y="3068960"/>
              <a:ext cx="6079883" cy="3357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2123728" y="3501008"/>
              <a:ext cx="6091009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5220072" y="3068960"/>
              <a:ext cx="0" cy="3384376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83768" y="3212976"/>
            <a:ext cx="237626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차별 받아본 경험</a:t>
            </a:r>
            <a:endParaRPr lang="ko-KR" alt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5508104" y="3239399"/>
            <a:ext cx="237626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차별해 본 경험</a:t>
            </a:r>
            <a:endParaRPr lang="ko-KR" alt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2123728" y="39330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경험 </a:t>
            </a:r>
            <a:r>
              <a:rPr lang="en-US" altLang="ko-KR" sz="1200" b="1" dirty="0" smtClean="0">
                <a:solidFill>
                  <a:srgbClr val="144698"/>
                </a:solidFill>
                <a:latin typeface="+mn-ea"/>
              </a:rPr>
              <a:t>:</a:t>
            </a:r>
            <a:endParaRPr lang="ko-KR" alt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2123728" y="52919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나의 기분 </a:t>
            </a:r>
            <a:r>
              <a:rPr lang="en-US" altLang="ko-KR" sz="1200" b="1" dirty="0" smtClean="0">
                <a:solidFill>
                  <a:srgbClr val="144698"/>
                </a:solidFill>
                <a:latin typeface="+mn-ea"/>
              </a:rPr>
              <a:t>:</a:t>
            </a:r>
            <a:endParaRPr lang="ko-KR" alt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220072" y="39330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경험 </a:t>
            </a:r>
            <a:r>
              <a:rPr lang="en-US" altLang="ko-KR" sz="1200" b="1" dirty="0" smtClean="0">
                <a:solidFill>
                  <a:srgbClr val="144698"/>
                </a:solidFill>
                <a:latin typeface="+mn-ea"/>
              </a:rPr>
              <a:t>:</a:t>
            </a:r>
            <a:endParaRPr lang="ko-KR" alt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220072" y="5291916"/>
            <a:ext cx="115212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반성의 말 </a:t>
            </a:r>
            <a:r>
              <a:rPr lang="en-US" altLang="ko-KR" sz="1200" b="1" dirty="0" smtClean="0">
                <a:solidFill>
                  <a:srgbClr val="144698"/>
                </a:solidFill>
                <a:latin typeface="+mn-ea"/>
              </a:rPr>
              <a:t>: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342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2000" b="1" dirty="0" smtClean="0">
                <a:solidFill>
                  <a:srgbClr val="144698"/>
                </a:solidFill>
              </a:rPr>
              <a:t>!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17288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</a:t>
            </a:r>
            <a:endParaRPr lang="en-US" altLang="ko-KR" sz="2400" b="1" dirty="0" smtClean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교사용 활동자료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771800" y="1060196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강민이가 성재에게 화난 내용을 찾아 색칠하면 하트 모양이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완성 된다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음악을 듣고 싶어서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빌려달라는 표현을 잘 알지 못해서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lain" startAt="3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강민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-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음악 듣기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힙합 음악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한자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돈가스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등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성재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-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음악 듣기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힙합 음악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한자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돈가스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eriod" startAt="4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해당 학급에 장애 학생이 있다면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장애 학생이 좋아하는 활동이나 과목을 조사하는 활동으로 진행하며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장애 학생이 없을 경우 짝이 좋아하는 활동이나 과목을 조사하여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발표한다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152796"/>
            <a:ext cx="1169712" cy="2492228"/>
            <a:chOff x="1868267" y="2990621"/>
            <a:chExt cx="1169712" cy="24922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249222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34440" y="4107607"/>
            <a:ext cx="1133304" cy="2201713"/>
            <a:chOff x="1904675" y="2918613"/>
            <a:chExt cx="1133304" cy="220171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18613"/>
              <a:ext cx="1133304" cy="2201713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2930846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1" name="제목 1"/>
          <p:cNvSpPr txBox="1">
            <a:spLocks/>
          </p:cNvSpPr>
          <p:nvPr/>
        </p:nvSpPr>
        <p:spPr>
          <a:xfrm>
            <a:off x="2699792" y="4005064"/>
            <a:ext cx="5904656" cy="27007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1) X-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이해하기 쉬운 말로 친절하게 알려준다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4) X-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잘못된 행동을 따라 하는 대신 이해하기 쉬운 말과 적절한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행동으로 모범을 보인다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5) O,    6) O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성재야 나랑 음악 감상을 좋아하는 것이 통하는구나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성재야 나랑 노래 부르기를 좋아하는 것이 통하는 구나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등으로 성재와 통하는 점을 찾아서 발표한다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arenR"/>
            </a:pPr>
            <a:endParaRPr lang="en-US" altLang="ko-KR" sz="15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64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p"/>
      <p:bldP spid="3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483768" y="1262860"/>
            <a:ext cx="6660232" cy="17081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헤드폰을 멋대로 빼앗아서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음악교과서를 자기 것처럼 사용해서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</a:rPr>
            </a:br>
            <a:r>
              <a:rPr lang="ko-KR" altLang="en-US" sz="1400" b="1" dirty="0" smtClean="0">
                <a:solidFill>
                  <a:schemeClr val="tx2"/>
                </a:solidFill>
              </a:rPr>
              <a:t>노래를 혼자 큰 소리로 불러서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음식을 지저분하게 먹어서 등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놀랐다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속상했다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기분 나빴다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음악을 듣고 싶어서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빌려달라는 표현을 잘 알지 못해서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한자 공부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음악 감상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노래방 가기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355460"/>
            <a:ext cx="1169712" cy="1497476"/>
            <a:chOff x="1868267" y="2990621"/>
            <a:chExt cx="1169712" cy="149747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49747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34440" y="3559656"/>
            <a:ext cx="1133304" cy="2389624"/>
            <a:chOff x="1904675" y="2990621"/>
            <a:chExt cx="1133304" cy="238962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2389624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483768" y="3415640"/>
            <a:ext cx="6660232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1)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빌려달라고 말 한 후 사용하게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2)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같이 보자고 말 하고 교과서를 같이 본다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3)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친구들에게 시끄러울 수 있으니 좀 더 작은 소리로 노래하라고 말해 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4)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휴지를 건네주며 흘린 것을 닦을 수 있도록 도와준다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AutoNum type="arabicPeriod" startAt="2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나와 짝 또는 해당 학급에 장애학생이 있으면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그 학생과의 차이점과 통하는 점을 찾아보도록 한 후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차이는 있지만 차별하지 않도록 지도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3-4.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차별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했던 경험과 미안한 마음을 자유롭게 발표하는 시간을 갖는다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8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483768" y="1434549"/>
            <a:ext cx="6120680" cy="235449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헤드폰을 멋대로 빼앗아서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음악교과서를 자기 것처럼 사용해서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br>
              <a:rPr lang="en-US" altLang="ko-KR" sz="1400" b="1" dirty="0" smtClean="0">
                <a:solidFill>
                  <a:schemeClr val="tx2"/>
                </a:solidFill>
              </a:rPr>
            </a:br>
            <a:r>
              <a:rPr lang="ko-KR" altLang="en-US" sz="1400" b="1" dirty="0" smtClean="0">
                <a:solidFill>
                  <a:schemeClr val="tx2"/>
                </a:solidFill>
              </a:rPr>
              <a:t>노래를 혼자 큰 소리로 불러서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음식을 지저분하게 먹어서 등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먼저 헤드폰을 빌려달라고 말로 해야지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내 음악교과서를 같이 보자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작은 목소리로 노래해줄래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놀랐다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속상했다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기분 나빴다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내가 좋아하는 이어폰을 집어 던지면 내가 너무 속상하잖아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내가 너의 헤드폰을 마음대로 사용해서 화가 났구나 미안해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511164"/>
            <a:ext cx="1169712" cy="2133860"/>
            <a:chOff x="1868267" y="2990621"/>
            <a:chExt cx="1169712" cy="213386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213386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4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411760" y="1291662"/>
            <a:ext cx="612068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accent1"/>
                </a:solidFill>
                <a:latin typeface="+mn-ea"/>
                <a:ea typeface="+mn-ea"/>
              </a:rPr>
              <a:t>1.</a:t>
            </a:r>
          </a:p>
        </p:txBody>
      </p:sp>
      <p:grpSp>
        <p:nvGrpSpPr>
          <p:cNvPr id="2" name="그룹 18"/>
          <p:cNvGrpSpPr/>
          <p:nvPr/>
        </p:nvGrpSpPr>
        <p:grpSpPr>
          <a:xfrm>
            <a:off x="1098032" y="1368873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771800" y="1591619"/>
            <a:ext cx="6120680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언어 표현 양식을 가르쳐 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.(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가위 좀 빌려도 되니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가위 좀 빌려줘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성재에게 먼저 가위를 빌려준다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2771800" y="1277945"/>
            <a:ext cx="576064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  <a:ea typeface="+mn-ea"/>
              </a:rPr>
              <a:t>모둠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 활동 중 친구의 가위를 말도 없이 빼앗아 사용하는 성재</a:t>
            </a:r>
            <a:endParaRPr lang="en-US" altLang="ko-KR" sz="14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771800" y="2862121"/>
            <a:ext cx="6120680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운동회 전 날 성재가 줄넘기를 챙길 수 있도록 미리 알려준다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교실에 남는 줄넘기를 찾아 성재가 사용할 수 있도록 도와준다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771800" y="2560244"/>
            <a:ext cx="576064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운동 회 때 준비물인 줄넘기를 챙겨오지 않은 성재</a:t>
            </a:r>
            <a:endParaRPr lang="en-US" altLang="ko-KR" sz="14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2771800" y="4086257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성재가 친구들의 노래를 들어보도록 한 후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친구들의 목소리에 맞춰 노래할 수 있도록 알려준다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성재의 목소리가 점점 커지면 손동작 등으로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소리를 낮출 수 있도록 미리 약속하고 알려준다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771800" y="3784380"/>
            <a:ext cx="576064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합창 대회 때 혼자서 큰 소리로 노래를 부르는 성재</a:t>
            </a:r>
            <a:endParaRPr lang="en-US" altLang="ko-KR" sz="14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2771800" y="5900302"/>
            <a:ext cx="6120680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휴지를 건네주며 흘린 음식을 닦을 수 있도록 도와준다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음식을 좀 더 천천히 먹으라고 말해준다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2771800" y="5598425"/>
            <a:ext cx="576064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급식 시간에 음식을 지저분하게 먹는 성재</a:t>
            </a:r>
            <a:endParaRPr lang="en-US" altLang="ko-KR" sz="14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5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4" grpId="0" uiExpand="1" build="p"/>
      <p:bldP spid="17" grpId="0" build="p"/>
      <p:bldP spid="18" grpId="0" build="p"/>
      <p:bldP spid="23" grpId="0" build="p"/>
      <p:bldP spid="24" grpId="0" build="p"/>
      <p:bldP spid="19" grpId="0" build="p"/>
      <p:bldP spid="29" grpId="0" build="p"/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user\Pictures\3화_일러스트\sc4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538" y="1052736"/>
            <a:ext cx="3058278" cy="1720800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888995" y="5085184"/>
            <a:ext cx="700428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이는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어떻게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사이 좋은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친구가 될 수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있을까요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2564904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성재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26754" y="3050376"/>
            <a:ext cx="700428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는 준비물을 잘 챙기지 못하고 남의 물건을 자기 물건처럼 사용하는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친구가 하는 말을 잘 듣지 않고 음악 시간에 혼자서 큰 소리로 노래를 부르곤 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4245368" y="3861048"/>
            <a:ext cx="1171378" cy="1152128"/>
            <a:chOff x="3203848" y="4221088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강민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917669" y="3850903"/>
            <a:ext cx="3883799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이런 성재의 행동에 화가 난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5152697" y="4360784"/>
            <a:ext cx="3811791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이는 성재와 짝이 되고 싶지 않습니다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52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uiExpand="1" build="p"/>
      <p:bldP spid="22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071656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2555776" y="1052736"/>
            <a:ext cx="6120680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 startAt="2"/>
            </a:pPr>
            <a:r>
              <a:rPr lang="ko-KR" altLang="en-US" sz="1400" b="1" dirty="0" smtClean="0">
                <a:solidFill>
                  <a:schemeClr val="tx2"/>
                </a:solidFill>
              </a:rPr>
              <a:t>한 명의 학생이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2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가지 입장에서 모두 생각해보도록 지도하거나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</a:rPr>
              <a:t>      </a:t>
            </a:r>
            <a:r>
              <a:rPr lang="ko-KR" altLang="en-US" sz="1400" b="1" dirty="0" err="1" smtClean="0">
                <a:solidFill>
                  <a:schemeClr val="tx2"/>
                </a:solidFill>
              </a:rPr>
              <a:t>모둠별로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2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가지 입장 중 하나를 정하게 한 후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</a:rPr>
            </a:br>
            <a:r>
              <a:rPr lang="ko-KR" altLang="en-US" sz="1400" b="1" dirty="0" smtClean="0">
                <a:solidFill>
                  <a:schemeClr val="tx2"/>
                </a:solidFill>
              </a:rPr>
              <a:t>토론 수업 식으로 진행한다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.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2555776" y="2276872"/>
            <a:ext cx="612068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3.   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987824" y="2663772"/>
            <a:ext cx="5374421" cy="2997475"/>
            <a:chOff x="2987824" y="2663772"/>
            <a:chExt cx="5374421" cy="2997475"/>
          </a:xfrm>
        </p:grpSpPr>
        <p:grpSp>
          <p:nvGrpSpPr>
            <p:cNvPr id="28" name="그룹 27"/>
            <p:cNvGrpSpPr/>
            <p:nvPr/>
          </p:nvGrpSpPr>
          <p:grpSpPr>
            <a:xfrm>
              <a:off x="2987824" y="2675032"/>
              <a:ext cx="5374421" cy="2986215"/>
              <a:chOff x="2153399" y="2780928"/>
              <a:chExt cx="6091009" cy="3384376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2164525" y="2780928"/>
                <a:ext cx="6079883" cy="33573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30" name="직선 연결선 29"/>
              <p:cNvCxnSpPr/>
              <p:nvPr/>
            </p:nvCxnSpPr>
            <p:spPr>
              <a:xfrm>
                <a:off x="2153399" y="3212976"/>
                <a:ext cx="6091009" cy="0"/>
              </a:xfrm>
              <a:prstGeom prst="line">
                <a:avLst/>
              </a:prstGeom>
              <a:ln w="25400" cmpd="sng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>
                <a:off x="2153399" y="4149080"/>
                <a:ext cx="6091009" cy="0"/>
              </a:xfrm>
              <a:prstGeom prst="line">
                <a:avLst/>
              </a:prstGeom>
              <a:ln w="25400" cmpd="sng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2153399" y="5157192"/>
                <a:ext cx="6091009" cy="0"/>
              </a:xfrm>
              <a:prstGeom prst="line">
                <a:avLst/>
              </a:prstGeom>
              <a:ln w="25400" cmpd="sng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>
                <a:off x="3131840" y="2780928"/>
                <a:ext cx="0" cy="3384376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5652120" y="2780928"/>
                <a:ext cx="0" cy="3384376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3966265" y="26637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</a:rPr>
                <a:t>차이점</a:t>
              </a:r>
              <a:endParaRPr lang="ko-KR" alt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70521" y="269962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</a:rPr>
                <a:t>차별 받는 점</a:t>
              </a:r>
              <a:endParaRPr lang="ko-KR" alt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6275" y="3275692"/>
              <a:ext cx="825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</a:rPr>
                <a:t>시각장애</a:t>
              </a:r>
              <a:endParaRPr lang="ko-KR" alt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96275" y="4077072"/>
              <a:ext cx="825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</a:rPr>
                <a:t>청각장애</a:t>
              </a:r>
              <a:endParaRPr lang="ko-KR" alt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96275" y="4984468"/>
              <a:ext cx="825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</a:rPr>
                <a:t>지체장애</a:t>
              </a:r>
              <a:endParaRPr lang="ko-KR" altLang="en-US" sz="1200" dirty="0"/>
            </a:p>
          </p:txBody>
        </p:sp>
        <p:sp>
          <p:nvSpPr>
            <p:cNvPr id="41" name="제목 1"/>
            <p:cNvSpPr txBox="1">
              <a:spLocks/>
            </p:cNvSpPr>
            <p:nvPr/>
          </p:nvSpPr>
          <p:spPr>
            <a:xfrm>
              <a:off x="3822249" y="3284984"/>
              <a:ext cx="2232248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예</a:t>
              </a:r>
              <a:r>
                <a:rPr lang="en-US" altLang="ko-KR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) </a:t>
              </a: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눈이 잘 보이지 않아요</a:t>
              </a:r>
              <a:r>
                <a:rPr lang="en-US" altLang="ko-KR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.</a:t>
              </a:r>
            </a:p>
          </p:txBody>
        </p:sp>
        <p:sp>
          <p:nvSpPr>
            <p:cNvPr id="42" name="제목 1"/>
            <p:cNvSpPr txBox="1">
              <a:spLocks/>
            </p:cNvSpPr>
            <p:nvPr/>
          </p:nvSpPr>
          <p:spPr>
            <a:xfrm>
              <a:off x="3822249" y="4149080"/>
              <a:ext cx="2232248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예</a:t>
              </a:r>
              <a:r>
                <a:rPr lang="en-US" altLang="ko-KR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) </a:t>
              </a: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소리가 잘 들리지 않음</a:t>
              </a:r>
              <a:endParaRPr lang="en-US" altLang="ko-KR" sz="11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43" name="제목 1"/>
            <p:cNvSpPr txBox="1">
              <a:spLocks/>
            </p:cNvSpPr>
            <p:nvPr/>
          </p:nvSpPr>
          <p:spPr>
            <a:xfrm>
              <a:off x="3822249" y="4917068"/>
              <a:ext cx="2232248" cy="5674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이동 시 휠체어 등의 </a:t>
              </a:r>
              <a:endParaRPr lang="en-US" altLang="ko-KR" sz="11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보조기구를 사용함</a:t>
              </a:r>
              <a:endParaRPr lang="en-US" altLang="ko-KR" sz="11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44" name="제목 1"/>
            <p:cNvSpPr txBox="1">
              <a:spLocks/>
            </p:cNvSpPr>
            <p:nvPr/>
          </p:nvSpPr>
          <p:spPr>
            <a:xfrm>
              <a:off x="6054497" y="3078976"/>
              <a:ext cx="223224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예</a:t>
              </a:r>
              <a:r>
                <a:rPr lang="en-US" altLang="ko-KR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) </a:t>
              </a: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자막이 있는 영화는 볼 수 없어요</a:t>
              </a:r>
              <a:r>
                <a:rPr lang="en-US" altLang="ko-KR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여러 가지 안내 표지판을 읽을 수 없음 </a:t>
              </a:r>
              <a:endParaRPr lang="en-US" altLang="ko-KR" sz="10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45" name="제목 1"/>
            <p:cNvSpPr txBox="1">
              <a:spLocks/>
            </p:cNvSpPr>
            <p:nvPr/>
          </p:nvSpPr>
          <p:spPr>
            <a:xfrm>
              <a:off x="6054497" y="3943072"/>
              <a:ext cx="2232248" cy="7550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수화 통역 없는 방송 내용을 이해하기 어려움</a:t>
              </a:r>
              <a:r>
                <a:rPr lang="en-US" altLang="ko-KR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지하철 방송을 들을 수 없음</a:t>
              </a:r>
              <a:endParaRPr lang="en-US" altLang="ko-KR" sz="10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46" name="제목 1"/>
            <p:cNvSpPr txBox="1">
              <a:spLocks/>
            </p:cNvSpPr>
            <p:nvPr/>
          </p:nvSpPr>
          <p:spPr>
            <a:xfrm>
              <a:off x="6054497" y="4834161"/>
              <a:ext cx="2232248" cy="7550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턱이 있는 곳을 휠체어를 사용해 넘어가기 어려움</a:t>
              </a:r>
              <a:r>
                <a:rPr lang="en-US" altLang="ko-KR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경사로가 없는 곳에서 높은 곳에 올라갈 수 없음</a:t>
              </a:r>
              <a:endParaRPr lang="en-US" altLang="ko-KR" sz="10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7" name="제목 1"/>
          <p:cNvSpPr txBox="1">
            <a:spLocks/>
          </p:cNvSpPr>
          <p:nvPr/>
        </p:nvSpPr>
        <p:spPr>
          <a:xfrm>
            <a:off x="2555776" y="6037838"/>
            <a:ext cx="612068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4.  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자기의 경험을 자유롭게 발표한다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5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27" grpId="0" build="p"/>
      <p:bldP spid="4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123728" y="2068065"/>
            <a:ext cx="1944217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800" b="1" dirty="0" smtClean="0"/>
              <a:t>기획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개발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디자인</a:t>
            </a:r>
            <a:endParaRPr lang="ko-KR" altLang="en-US" sz="1800" b="1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355977" y="2060848"/>
            <a:ext cx="3816423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dirty="0" smtClean="0"/>
              <a:t>(</a:t>
            </a:r>
            <a:r>
              <a:rPr lang="ko-KR" altLang="en-US" sz="1800" dirty="0" smtClean="0"/>
              <a:t>재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파라다이스 복지재단</a:t>
            </a:r>
            <a:endParaRPr lang="en-US" altLang="ko-KR" sz="1800" dirty="0" smtClean="0"/>
          </a:p>
          <a:p>
            <a:pPr algn="l">
              <a:lnSpc>
                <a:spcPct val="150000"/>
              </a:lnSpc>
            </a:pPr>
            <a:r>
              <a:rPr lang="ko-KR" altLang="en-US" sz="1800" dirty="0" err="1" smtClean="0"/>
              <a:t>이미섭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서울정문학교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강미경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변정윤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서울은천초등학교</a:t>
            </a:r>
            <a:r>
              <a:rPr lang="ko-KR" altLang="en-US" sz="1800" dirty="0" smtClean="0"/>
              <a:t>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임영선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계원예술대학교 애니메이션과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80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626"/>
            <a:ext cx="4464496" cy="24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52763"/>
            <a:ext cx="2170495" cy="14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87767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이를 화나게 한 성재의 행동들을 찾아 색칠해주세요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63" y="2618192"/>
            <a:ext cx="6038850" cy="353377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23486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는 왜 강민이의 헤드폰을 자기 물건처럼 빼앗으려 했을까요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643050"/>
            <a:ext cx="6410801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아래 보기에서</a:t>
            </a:r>
            <a:r>
              <a:rPr lang="en-US" altLang="ko-K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  <a:latin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가 좋아하는 것을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2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개씩 골라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빈칸을 채워주세요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2337663" y="2928934"/>
            <a:ext cx="6410801" cy="185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411760" y="3386137"/>
            <a:ext cx="6274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144698"/>
                </a:solidFill>
              </a:rPr>
              <a:t>강민이는 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(              )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와 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(              )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을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/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를 좋아합니다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.</a:t>
            </a:r>
            <a:endParaRPr lang="ko-KR" altLang="en-US" sz="1600" b="1" dirty="0">
              <a:solidFill>
                <a:srgbClr val="14469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11760" y="4007702"/>
            <a:ext cx="591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144698"/>
                </a:solidFill>
              </a:rPr>
              <a:t>성재는 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(               )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와 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(               )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을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/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를 좋아합니다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.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                                 </a:t>
            </a:r>
            <a:endParaRPr lang="ko-KR" altLang="en-US" sz="1600" b="1" dirty="0">
              <a:solidFill>
                <a:srgbClr val="144698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337663" y="5216090"/>
            <a:ext cx="6410801" cy="589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2411760" y="5341744"/>
            <a:ext cx="6274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144698"/>
                </a:solidFill>
              </a:rPr>
              <a:t>( 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보기 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) 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음악 듣기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한자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달리기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힙합 음악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수학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144698"/>
                </a:solidFill>
              </a:rPr>
              <a:t>돈가스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미술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 </a:t>
            </a:r>
            <a:endParaRPr lang="ko-KR" altLang="en-US" sz="16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36" grpId="0" animBg="1"/>
      <p:bldP spid="37" grpId="0" build="p"/>
      <p:bldP spid="39" grpId="0" build="p"/>
      <p:bldP spid="46" grpId="0" animBg="1"/>
      <p:bldP spid="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2337663" y="1643050"/>
            <a:ext cx="6338793" cy="1200329"/>
            <a:chOff x="2337663" y="1643050"/>
            <a:chExt cx="6338793" cy="1200329"/>
          </a:xfrm>
        </p:grpSpPr>
        <p:sp>
          <p:nvSpPr>
            <p:cNvPr id="13" name="제목 1"/>
            <p:cNvSpPr txBox="1">
              <a:spLocks/>
            </p:cNvSpPr>
            <p:nvPr/>
          </p:nvSpPr>
          <p:spPr>
            <a:xfrm>
              <a:off x="2337663" y="1643050"/>
              <a:ext cx="63387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내가 좋아하는 활동이나 과목을 찾아 적어주세요</a:t>
              </a:r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또 우리 반 </a:t>
              </a:r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       </a:t>
              </a: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이가 좋아하는 활동이나 과목을 조사해 </a:t>
              </a:r>
              <a:endPara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적어주세요</a:t>
              </a:r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.</a:t>
              </a:r>
            </a:p>
          </p:txBody>
        </p:sp>
        <p:sp>
          <p:nvSpPr>
            <p:cNvPr id="10" name="타원 9"/>
            <p:cNvSpPr>
              <a:spLocks noChangeAspect="1"/>
            </p:cNvSpPr>
            <p:nvPr/>
          </p:nvSpPr>
          <p:spPr>
            <a:xfrm>
              <a:off x="3448039" y="2143116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>
              <a:spLocks noChangeAspect="1"/>
            </p:cNvSpPr>
            <p:nvPr/>
          </p:nvSpPr>
          <p:spPr>
            <a:xfrm>
              <a:off x="3714744" y="2143116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2337663" y="3143248"/>
            <a:ext cx="5544615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474324" y="3714752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144698"/>
                </a:solidFill>
              </a:rPr>
              <a:t>나는 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(            )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와 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(            )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을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/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를 좋아합니다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.</a:t>
            </a:r>
            <a:endParaRPr lang="ko-KR" altLang="en-US" sz="1600" b="1" dirty="0">
              <a:solidFill>
                <a:srgbClr val="144698"/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474324" y="4336317"/>
            <a:ext cx="5184576" cy="338554"/>
            <a:chOff x="2474324" y="4336317"/>
            <a:chExt cx="5184576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2474324" y="4336317"/>
              <a:ext cx="518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       이는 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(              )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와 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(            )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을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/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를 좋아합니다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                                 </a:t>
              </a:r>
              <a:endParaRPr lang="ko-KR" altLang="en-US" sz="1600" b="1" dirty="0">
                <a:solidFill>
                  <a:srgbClr val="144698"/>
                </a:solidFill>
              </a:endParaRPr>
            </a:p>
          </p:txBody>
        </p:sp>
        <p:sp>
          <p:nvSpPr>
            <p:cNvPr id="20" name="타원 19"/>
            <p:cNvSpPr>
              <a:spLocks noChangeAspect="1"/>
            </p:cNvSpPr>
            <p:nvPr/>
          </p:nvSpPr>
          <p:spPr>
            <a:xfrm>
              <a:off x="2519345" y="4429132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>
              <a:spLocks noChangeAspect="1"/>
            </p:cNvSpPr>
            <p:nvPr/>
          </p:nvSpPr>
          <p:spPr>
            <a:xfrm>
              <a:off x="2786050" y="4429132"/>
              <a:ext cx="243840" cy="2194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07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2000" b="1" dirty="0" smtClean="0">
                <a:solidFill>
                  <a:srgbClr val="144698"/>
                </a:solidFill>
              </a:rPr>
              <a:t>!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1583</Words>
  <Application>Microsoft Office PowerPoint</Application>
  <PresentationFormat>화면 슬라이드 쇼(4:3)</PresentationFormat>
  <Paragraphs>290</Paragraphs>
  <Slides>43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8" baseType="lpstr">
      <vt:lpstr>HY바다L</vt:lpstr>
      <vt:lpstr>굴림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샤론의 장미</dc:title>
  <dc:creator>법인사무국</dc:creator>
  <cp:lastModifiedBy>김지훈</cp:lastModifiedBy>
  <cp:revision>298</cp:revision>
  <dcterms:created xsi:type="dcterms:W3CDTF">2014-07-28T01:30:23Z</dcterms:created>
  <dcterms:modified xsi:type="dcterms:W3CDTF">2015-06-23T06:26:51Z</dcterms:modified>
</cp:coreProperties>
</file>