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75" r:id="rId6"/>
    <p:sldId id="260" r:id="rId7"/>
    <p:sldId id="262" r:id="rId8"/>
    <p:sldId id="276" r:id="rId9"/>
    <p:sldId id="277" r:id="rId10"/>
    <p:sldId id="278" r:id="rId11"/>
    <p:sldId id="279" r:id="rId12"/>
    <p:sldId id="266" r:id="rId13"/>
    <p:sldId id="280" r:id="rId14"/>
    <p:sldId id="281" r:id="rId15"/>
    <p:sldId id="267" r:id="rId16"/>
    <p:sldId id="282" r:id="rId17"/>
    <p:sldId id="270" r:id="rId18"/>
    <p:sldId id="271" r:id="rId19"/>
    <p:sldId id="272" r:id="rId20"/>
    <p:sldId id="283" r:id="rId21"/>
    <p:sldId id="284" r:id="rId22"/>
    <p:sldId id="273" r:id="rId2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4" autoAdjust="0"/>
    <p:restoredTop sz="94660"/>
  </p:normalViewPr>
  <p:slideViewPr>
    <p:cSldViewPr>
      <p:cViewPr varScale="1">
        <p:scale>
          <a:sx n="56" d="100"/>
          <a:sy n="56" d="100"/>
        </p:scale>
        <p:origin x="255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692696" y="1101214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482951" y="1043608"/>
            <a:ext cx="5098146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나와 다른 행동을 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하지만 성재와의 차이 때문에 차별해서는 안 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아래 여러 가지 상황에서 성재를 차별하지 않고 도와줄 수 있는 방법을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생각해 문장을 완성해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그룹 8"/>
          <p:cNvGrpSpPr/>
          <p:nvPr/>
        </p:nvGrpSpPr>
        <p:grpSpPr>
          <a:xfrm>
            <a:off x="1534818" y="2483768"/>
            <a:ext cx="5132381" cy="324000"/>
            <a:chOff x="1904675" y="3137584"/>
            <a:chExt cx="1728192" cy="10059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2" name="직사각형 41"/>
            <p:cNvSpPr/>
            <p:nvPr/>
          </p:nvSpPr>
          <p:spPr>
            <a:xfrm>
              <a:off x="1904675" y="3137584"/>
              <a:ext cx="1728192" cy="100599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51049" y="3137584"/>
              <a:ext cx="1609810" cy="955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144698"/>
                  </a:solidFill>
                </a:rPr>
                <a:t>1) 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내 물건을 허락도 없이 사용하는 성재에게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1551918" y="2856334"/>
            <a:ext cx="5117442" cy="3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9" name="그룹 8"/>
          <p:cNvGrpSpPr/>
          <p:nvPr/>
        </p:nvGrpSpPr>
        <p:grpSpPr>
          <a:xfrm>
            <a:off x="1534818" y="3250804"/>
            <a:ext cx="5132381" cy="324000"/>
            <a:chOff x="1904675" y="3137584"/>
            <a:chExt cx="1728192" cy="10059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0" name="직사각형 59"/>
            <p:cNvSpPr/>
            <p:nvPr/>
          </p:nvSpPr>
          <p:spPr>
            <a:xfrm>
              <a:off x="1904675" y="3137584"/>
              <a:ext cx="1728192" cy="100599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51049" y="3137584"/>
              <a:ext cx="1609810" cy="9556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144698"/>
                  </a:solidFill>
                </a:rPr>
                <a:t>2) 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교과서를 챙겨오지 않는 성재에게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62" name="직사각형 61"/>
          <p:cNvSpPr/>
          <p:nvPr/>
        </p:nvSpPr>
        <p:spPr>
          <a:xfrm>
            <a:off x="1551918" y="3623370"/>
            <a:ext cx="5117442" cy="3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그룹 8"/>
          <p:cNvGrpSpPr/>
          <p:nvPr/>
        </p:nvGrpSpPr>
        <p:grpSpPr>
          <a:xfrm>
            <a:off x="1534818" y="4013174"/>
            <a:ext cx="5132381" cy="324000"/>
            <a:chOff x="1904675" y="3137584"/>
            <a:chExt cx="1728192" cy="10059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4" name="직사각형 63"/>
            <p:cNvSpPr/>
            <p:nvPr/>
          </p:nvSpPr>
          <p:spPr>
            <a:xfrm>
              <a:off x="1904675" y="3137584"/>
              <a:ext cx="1728192" cy="100599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951049" y="3137584"/>
              <a:ext cx="1609810" cy="860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3)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음악 시간에 혼자서 큰 소리로 노래하는 성재에게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551918" y="4385740"/>
            <a:ext cx="5117442" cy="3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그룹 8"/>
          <p:cNvGrpSpPr/>
          <p:nvPr/>
        </p:nvGrpSpPr>
        <p:grpSpPr>
          <a:xfrm>
            <a:off x="1534818" y="4780210"/>
            <a:ext cx="5132381" cy="324000"/>
            <a:chOff x="1904675" y="3137584"/>
            <a:chExt cx="1728192" cy="10059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8" name="직사각형 67"/>
            <p:cNvSpPr/>
            <p:nvPr/>
          </p:nvSpPr>
          <p:spPr>
            <a:xfrm>
              <a:off x="1904675" y="3137584"/>
              <a:ext cx="1728192" cy="100599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51049" y="3137584"/>
              <a:ext cx="1609810" cy="860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4)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점심시간에 음식을 지저분하게 먹는 성재에게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1551918" y="5152776"/>
            <a:ext cx="5117442" cy="3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692696" y="5652120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제목 1"/>
          <p:cNvSpPr txBox="1">
            <a:spLocks/>
          </p:cNvSpPr>
          <p:nvPr/>
        </p:nvSpPr>
        <p:spPr>
          <a:xfrm>
            <a:off x="1482951" y="5956618"/>
            <a:ext cx="509814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나와 짝의 차이점과 통하는 점을 찾아주세요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592511" y="6413568"/>
            <a:ext cx="2439513" cy="2046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219266" y="6397958"/>
            <a:ext cx="113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&lt; </a:t>
            </a: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차이점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&gt;</a:t>
            </a:r>
            <a:endParaRPr lang="ko-KR" altLang="en-US" sz="1200" dirty="0"/>
          </a:p>
        </p:txBody>
      </p:sp>
      <p:sp>
        <p:nvSpPr>
          <p:cNvPr id="50" name="직사각형 49"/>
          <p:cNvSpPr/>
          <p:nvPr/>
        </p:nvSpPr>
        <p:spPr>
          <a:xfrm>
            <a:off x="4199808" y="6413568"/>
            <a:ext cx="2439513" cy="2046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725144" y="6397958"/>
            <a:ext cx="134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&lt; </a:t>
            </a: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통하는 점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</a:rPr>
              <a:t>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43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866751" y="1101214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57006" y="1303764"/>
            <a:ext cx="515637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이가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와의 차이점을 이해하지 못하고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짝을 바꾸려고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했던 것처럼 친구가 가진 차이점을 이해하지 못하고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차별했던 경험을 적어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866751" y="4932040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제목 1"/>
          <p:cNvSpPr txBox="1">
            <a:spLocks/>
          </p:cNvSpPr>
          <p:nvPr/>
        </p:nvSpPr>
        <p:spPr>
          <a:xfrm>
            <a:off x="1657006" y="5236538"/>
            <a:ext cx="509814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차이를 이유로 차별했던 친구에게 미안한 마음을 담아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사과의 편지를 써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1740537" y="2411760"/>
            <a:ext cx="4809311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7" y="5913961"/>
            <a:ext cx="4809311" cy="24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912441" y="6394104"/>
            <a:ext cx="114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u="sng" dirty="0" smtClean="0">
                <a:solidFill>
                  <a:schemeClr val="tx2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         </a:t>
            </a:r>
            <a:r>
              <a:rPr lang="ko-KR" altLang="en-US" sz="1200" b="1" dirty="0" smtClean="0">
                <a:solidFill>
                  <a:schemeClr val="tx2"/>
                </a:solidFill>
                <a:latin typeface="HY바다L" panose="02030600000101010101" pitchFamily="18" charset="-127"/>
                <a:ea typeface="HY바다L" panose="02030600000101010101" pitchFamily="18" charset="-127"/>
              </a:rPr>
              <a:t>에게</a:t>
            </a:r>
            <a:endParaRPr lang="ko-KR" altLang="en-US" sz="1200" b="1" dirty="0">
              <a:solidFill>
                <a:schemeClr val="tx2"/>
              </a:solidFill>
              <a:latin typeface="HY바다L" panose="02030600000101010101" pitchFamily="18" charset="-127"/>
              <a:ea typeface="HY바다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7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866032" y="3514636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61976" y="3748762"/>
            <a:ext cx="576064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672522" y="3760876"/>
            <a:ext cx="4069482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로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인해 힘들었던 강민이가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한자 시간과 음악을 통해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성재를 조금씩 알아가게 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40768" y="4749115"/>
            <a:ext cx="5401236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이가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서로의 차이를 이해하고 좋은 친구가 될 수 있는 방법을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973836" y="1990745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1780326" y="2264554"/>
            <a:ext cx="5177066" cy="11646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음악을 듣는 강민이의 헤드폰을 멋대로 빼앗고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교과서를 제대로 챙기지 못하며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혼자서 큰 소리로 노래를 부르는 등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지적으로 발달이 느린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633214" y="2646820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439704" y="2828083"/>
            <a:ext cx="5151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이라면 짝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의 어떤 행동 때문에 화가 났을까요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545982" y="3390468"/>
            <a:ext cx="4809311" cy="1757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35345" y="1310221"/>
            <a:ext cx="4819948" cy="1262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543731" y="1310222"/>
            <a:ext cx="4832062" cy="13388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‘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易地思之</a:t>
            </a:r>
            <a:r>
              <a:rPr lang="en-US" altLang="ko-KR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’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r>
              <a:rPr lang="en-US" altLang="ko-KR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역지사지</a:t>
            </a:r>
            <a:r>
              <a:rPr lang="en-US" altLang="ko-KR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)</a:t>
            </a:r>
            <a:r>
              <a:rPr lang="en-US" altLang="ko-KR" sz="12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: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다른 사람의 처지에서 생각하라는 뜻의 사자성어입니다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사자성어 속에 담긴 의미를 떠올리며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성재와 강민이의 입장이 되어 각 사람의 행동을 생각해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633214" y="5364088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439704" y="5545351"/>
            <a:ext cx="515137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되어 위 행동에 대해 화 내지 말고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부드러운 말로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의 행동을 바로잡아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545982" y="6630828"/>
            <a:ext cx="4809311" cy="1973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1628800" y="6588224"/>
            <a:ext cx="1053192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야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38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633214" y="1331640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439704" y="1512903"/>
            <a:ext cx="5151376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내가 </a:t>
            </a:r>
            <a:r>
              <a:rPr lang="ko-KR" altLang="en-US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라면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짝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아끼는 이어폰을 던졌을 때 어떤 기분이었을까요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ko-KR" altLang="en-US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45982" y="2454364"/>
            <a:ext cx="4809311" cy="2045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633214" y="4932040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439704" y="5113303"/>
            <a:ext cx="5151376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가 되어 위 행동에 대해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이에게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속상한 마음을 전달해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545982" y="6062264"/>
            <a:ext cx="4809311" cy="2182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7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737240" y="1259632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737240" y="5292080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559084" y="5473343"/>
            <a:ext cx="513602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내가 만약 선생님이라면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이가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와 짝을 바꿔 달라고 했을 때 어떻게 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짝을 바꿔주는 입장과 바꿔주지 않는 입장이 되어 그 이유를 설명해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543730" y="1440895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학교 생활의 여러 가지 상황에서 성재가 아래와 같은 행동을 보일 때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성재를 도와줄 수 있는 방법을 생각해 적어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1543730" y="2119851"/>
            <a:ext cx="2303657" cy="3028214"/>
            <a:chOff x="2195736" y="2428868"/>
            <a:chExt cx="2821992" cy="3709385"/>
          </a:xfrm>
        </p:grpSpPr>
        <p:sp>
          <p:nvSpPr>
            <p:cNvPr id="37" name="직사각형 36"/>
            <p:cNvSpPr/>
            <p:nvPr/>
          </p:nvSpPr>
          <p:spPr>
            <a:xfrm>
              <a:off x="2214546" y="2428868"/>
              <a:ext cx="2803182" cy="3709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2195736" y="31409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195736" y="422108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195736" y="49411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31524" y="2125021"/>
            <a:ext cx="2315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solidFill>
                  <a:schemeClr val="tx2"/>
                </a:solidFill>
                <a:latin typeface="+mn-ea"/>
              </a:rPr>
              <a:t>모둠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 활동 중 친구의 가위를 말도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없이 빼앗아 사용하는 성재</a:t>
            </a:r>
            <a:endParaRPr lang="ko-KR" alt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31524" y="2721696"/>
            <a:ext cx="2315863" cy="577081"/>
          </a:xfrm>
          <a:prstGeom prst="rect">
            <a:avLst/>
          </a:prstGeom>
          <a:noFill/>
        </p:spPr>
        <p:txBody>
          <a:bodyPr wrap="square" rIns="5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</a:rPr>
              <a:t>예</a:t>
            </a:r>
            <a:r>
              <a:rPr lang="en-US" altLang="ko-KR" sz="1100" b="1" dirty="0" smtClean="0">
                <a:solidFill>
                  <a:schemeClr val="tx2"/>
                </a:solidFill>
              </a:rPr>
              <a:t>) </a:t>
            </a:r>
            <a:r>
              <a:rPr lang="ko-KR" altLang="en-US" sz="1100" b="1" dirty="0" smtClean="0">
                <a:solidFill>
                  <a:schemeClr val="tx2"/>
                </a:solidFill>
              </a:rPr>
              <a:t>언어 표현 양식을 가르쳐 준다</a:t>
            </a:r>
            <a:r>
              <a:rPr lang="en-US" altLang="ko-KR" sz="1100" b="1" dirty="0" smtClean="0">
                <a:solidFill>
                  <a:schemeClr val="tx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schemeClr val="tx2"/>
                </a:solidFill>
              </a:rPr>
              <a:t>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가위 좀 빌려도 되니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?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가위 좀 빌려줘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 </a:t>
            </a:r>
            <a:endParaRPr lang="ko-KR" altLang="en-US" sz="1000" b="1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31524" y="3585910"/>
            <a:ext cx="2315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합창대회 때 혼자서 큰 소리로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노래를 부르는 성재</a:t>
            </a:r>
            <a:endParaRPr lang="ko-KR" altLang="en-US" sz="1100" dirty="0"/>
          </a:p>
        </p:txBody>
      </p:sp>
      <p:grpSp>
        <p:nvGrpSpPr>
          <p:cNvPr id="52" name="그룹 51"/>
          <p:cNvGrpSpPr/>
          <p:nvPr/>
        </p:nvGrpSpPr>
        <p:grpSpPr>
          <a:xfrm>
            <a:off x="4022032" y="2119851"/>
            <a:ext cx="2303657" cy="3028214"/>
            <a:chOff x="2195736" y="2428868"/>
            <a:chExt cx="2821992" cy="3709385"/>
          </a:xfrm>
        </p:grpSpPr>
        <p:sp>
          <p:nvSpPr>
            <p:cNvPr id="53" name="직사각형 52"/>
            <p:cNvSpPr/>
            <p:nvPr/>
          </p:nvSpPr>
          <p:spPr>
            <a:xfrm>
              <a:off x="2214546" y="2428868"/>
              <a:ext cx="2803182" cy="3709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5" name="직선 연결선 54"/>
            <p:cNvCxnSpPr/>
            <p:nvPr/>
          </p:nvCxnSpPr>
          <p:spPr>
            <a:xfrm>
              <a:off x="2195736" y="31409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2195736" y="422108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2195736" y="4941168"/>
              <a:ext cx="2808312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009826" y="2125021"/>
            <a:ext cx="2315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운동회 때 준비물인 줄넘기를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챙겨오지 않은 성재</a:t>
            </a:r>
            <a:endParaRPr lang="ko-KR" altLang="en-US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4009826" y="3585910"/>
            <a:ext cx="2315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급식 시간에 음식을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지저분하게 먹는 성재</a:t>
            </a:r>
            <a:endParaRPr lang="ko-KR" altLang="en-US" sz="1100" dirty="0"/>
          </a:p>
        </p:txBody>
      </p:sp>
      <p:pic>
        <p:nvPicPr>
          <p:cNvPr id="61" name="_x188367296" descr="EMB000008205e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972" y="6516216"/>
            <a:ext cx="2707837" cy="2088231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1526369" y="6799543"/>
            <a:ext cx="1902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저는 짝을 바꿔 주겠습니다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왜냐하면</a:t>
            </a:r>
            <a:endParaRPr lang="ko-KR" altLang="en-US" sz="1100" dirty="0"/>
          </a:p>
        </p:txBody>
      </p:sp>
      <p:pic>
        <p:nvPicPr>
          <p:cNvPr id="65" name="_x188367296" descr="EMB000008205e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7508" y="6516216"/>
            <a:ext cx="2707836" cy="2088231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077288" y="6837121"/>
            <a:ext cx="2333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저는 짝을 바꿔 주지 않겠습니다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왜냐하면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620688" y="1907704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427178" y="2088967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아래 제시된 장애인과 나의 차이점을 찾아보고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장애를 이유로 차별 받는 것이 무엇이 있을지 생각해 적어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1489029" y="2803523"/>
            <a:ext cx="4922177" cy="2308039"/>
            <a:chOff x="2153399" y="2780928"/>
            <a:chExt cx="6091009" cy="3384376"/>
          </a:xfrm>
        </p:grpSpPr>
        <p:sp>
          <p:nvSpPr>
            <p:cNvPr id="34" name="직사각형 33"/>
            <p:cNvSpPr/>
            <p:nvPr/>
          </p:nvSpPr>
          <p:spPr>
            <a:xfrm>
              <a:off x="2164525" y="2780928"/>
              <a:ext cx="6079883" cy="3357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2153399" y="3212976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2153399" y="4149080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2153399" y="5157192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3131840" y="2780928"/>
              <a:ext cx="0" cy="3384376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5652120" y="2780928"/>
              <a:ext cx="0" cy="3384376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687016" y="2803523"/>
            <a:ext cx="121107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차이점</a:t>
            </a:r>
            <a:endParaRPr lang="ko-KR" altLang="en-US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4489303" y="2803523"/>
            <a:ext cx="17730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차별 받는 점</a:t>
            </a:r>
            <a:endParaRPr lang="ko-KR" altLang="en-US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1496454" y="3239354"/>
            <a:ext cx="783071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시각장애</a:t>
            </a:r>
            <a:endParaRPr lang="ko-KR" alt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1496454" y="3887426"/>
            <a:ext cx="783071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청각장애</a:t>
            </a:r>
            <a:endParaRPr lang="ko-KR" alt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1496454" y="4619569"/>
            <a:ext cx="783071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지체장애</a:t>
            </a:r>
            <a:endParaRPr lang="ko-KR" altLang="en-US" sz="1100" dirty="0"/>
          </a:p>
        </p:txBody>
      </p:sp>
      <p:sp>
        <p:nvSpPr>
          <p:cNvPr id="75" name="직사각형 74"/>
          <p:cNvSpPr/>
          <p:nvPr/>
        </p:nvSpPr>
        <p:spPr>
          <a:xfrm>
            <a:off x="1484784" y="980728"/>
            <a:ext cx="4922626" cy="892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제목 1"/>
          <p:cNvSpPr txBox="1">
            <a:spLocks/>
          </p:cNvSpPr>
          <p:nvPr/>
        </p:nvSpPr>
        <p:spPr>
          <a:xfrm>
            <a:off x="1493168" y="1005820"/>
            <a:ext cx="5028249" cy="9048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장애인 차별 금지법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모든 생활 영역에서 장애를 이유로 한 차별을</a:t>
            </a: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금지하고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장애를 이유로 차별 받은 사람의 권익을 효과적으로</a:t>
            </a: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구제함으로써 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장애인의 완전한 사회참여와 평등권 실현을 통하여</a:t>
            </a: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인간으로서의 존엄과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가치를 구현함을 목적으로 하는 법</a:t>
            </a:r>
            <a:r>
              <a:rPr lang="en-US" altLang="ko-KR" sz="1100" b="1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77" name="그룹 76"/>
          <p:cNvGrpSpPr>
            <a:grpSpLocks noChangeAspect="1"/>
          </p:cNvGrpSpPr>
          <p:nvPr/>
        </p:nvGrpSpPr>
        <p:grpSpPr>
          <a:xfrm>
            <a:off x="620688" y="5101108"/>
            <a:ext cx="806490" cy="806490"/>
            <a:chOff x="1194811" y="1482756"/>
            <a:chExt cx="1152128" cy="1152128"/>
          </a:xfrm>
        </p:grpSpPr>
        <p:sp>
          <p:nvSpPr>
            <p:cNvPr id="78" name="타원 7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제목 1"/>
          <p:cNvSpPr txBox="1">
            <a:spLocks/>
          </p:cNvSpPr>
          <p:nvPr/>
        </p:nvSpPr>
        <p:spPr>
          <a:xfrm>
            <a:off x="1427178" y="5282371"/>
            <a:ext cx="5151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다른 사람과 다르다는 이유로 차별 받은 경험이 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 때 어떤 기분이 들었나요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또 다른 사람과 나의 차이를 이유로 차별한 경험이 있다면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반성의 말과 함께 적어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81" name="그룹 80"/>
          <p:cNvGrpSpPr/>
          <p:nvPr/>
        </p:nvGrpSpPr>
        <p:grpSpPr>
          <a:xfrm>
            <a:off x="1546292" y="6541363"/>
            <a:ext cx="4864914" cy="2144888"/>
            <a:chOff x="2123728" y="3068960"/>
            <a:chExt cx="6091009" cy="3384376"/>
          </a:xfrm>
        </p:grpSpPr>
        <p:sp>
          <p:nvSpPr>
            <p:cNvPr id="82" name="직사각형 81"/>
            <p:cNvSpPr/>
            <p:nvPr/>
          </p:nvSpPr>
          <p:spPr>
            <a:xfrm>
              <a:off x="2134854" y="3068960"/>
              <a:ext cx="6079883" cy="3357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2123728" y="3501008"/>
              <a:ext cx="6091009" cy="0"/>
            </a:xfrm>
            <a:prstGeom prst="line">
              <a:avLst/>
            </a:prstGeom>
            <a:ln w="25400" cmpd="sng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5220072" y="3068960"/>
              <a:ext cx="0" cy="3384376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1906331" y="6496355"/>
            <a:ext cx="189793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차별 받아본 경험</a:t>
            </a:r>
            <a:endParaRPr lang="ko-KR" alt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1546291" y="6865687"/>
            <a:ext cx="690157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경험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1546290" y="7693396"/>
            <a:ext cx="92020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나의 기분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4253950" y="6496355"/>
            <a:ext cx="189793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차별해 본 경험</a:t>
            </a:r>
            <a:endParaRPr lang="ko-KR" altLang="en-US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4029150" y="6865687"/>
            <a:ext cx="690157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경험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100" dirty="0"/>
          </a:p>
        </p:txBody>
      </p:sp>
      <p:sp>
        <p:nvSpPr>
          <p:cNvPr id="93" name="TextBox 92"/>
          <p:cNvSpPr txBox="1"/>
          <p:nvPr/>
        </p:nvSpPr>
        <p:spPr>
          <a:xfrm>
            <a:off x="4029149" y="7693396"/>
            <a:ext cx="9202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반성의 말 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: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49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8042" y="1831666"/>
            <a:ext cx="4537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강민이가 성재에게 화난 내용을 찾아 색칠하면 하트 모양이 완성된다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음악을 듣고 싶어서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빌려달라는 표현을 잘 알지 못해서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강민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-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음악 듣기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힙합 음악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한자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144698"/>
                </a:solidFill>
              </a:rPr>
              <a:t>돈가스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r>
              <a:rPr lang="en-US" altLang="ko-KR" sz="1200" b="1" dirty="0">
                <a:solidFill>
                  <a:srgbClr val="144698"/>
                </a:solidFill>
              </a:rPr>
              <a:t/>
            </a:r>
            <a:br>
              <a:rPr lang="en-US" altLang="ko-KR" sz="1200" b="1" dirty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성재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-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음악 듣기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힙합 음악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한자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144698"/>
                </a:solidFill>
              </a:rPr>
              <a:t>돈가스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해당 학급에 장애 학생이 </a:t>
            </a:r>
            <a:r>
              <a:rPr lang="ko-KR" altLang="en-US" sz="1200" b="1" dirty="0" err="1" smtClean="0">
                <a:solidFill>
                  <a:srgbClr val="144698"/>
                </a:solidFill>
              </a:rPr>
              <a:t>있다면장애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학생이 좋아하는 활동이나 과목을 조사하는 활동으로 진행하며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장애 학생이 없을 경우 짝이 좋아하는 활동이나 과목을 조사하여 발표한다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1023211" y="1963637"/>
            <a:ext cx="893621" cy="996350"/>
            <a:chOff x="1868267" y="2990622"/>
            <a:chExt cx="893621" cy="9963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99635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8042" y="4813863"/>
            <a:ext cx="4537355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059619" y="4940447"/>
            <a:ext cx="857213" cy="1855798"/>
            <a:chOff x="1904675" y="2990622"/>
            <a:chExt cx="857213" cy="185579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185579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04013" y="4804405"/>
            <a:ext cx="453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Ⅹ-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이해하기 쉬운 말로 친절하게 알려준다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Ⅹ-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잘못된 행동을 따라 하는 대신 이해하기 쉬운 말과 적절한 행동으로 모범을 보인다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    6)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○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8042" y="5952926"/>
            <a:ext cx="453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성재야 나랑 음악 감상을 좋아하는 것이 통하는구나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성재야 나랑 노래 부르기를 좋아하는 것이 통하는구나</a:t>
            </a:r>
            <a:r>
              <a:rPr lang="en-US" altLang="ko-KR" sz="1200" b="1" dirty="0">
                <a:solidFill>
                  <a:srgbClr val="144698"/>
                </a:solidFill>
              </a:rPr>
              <a:t/>
            </a:r>
            <a:br>
              <a:rPr lang="en-US" altLang="ko-KR" sz="1200" b="1" dirty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등으로 성재와 통하는 점을 찾아서 발표한다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8042" y="2314199"/>
            <a:ext cx="4859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헤드폰을 멋대로 빼앗아서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음악교과서를 자기 것처럼 사용해서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노래를 혼자 큰 소리로 불러서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음식을 지저분하게 먹어서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놀랐다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속상했다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기분 나빴다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음악을 듣고 싶어서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빌려달라는 표현을 잘 알지 못해서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한자 공부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음악 감상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노래방 가기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1023211" y="2421786"/>
            <a:ext cx="893621" cy="1236758"/>
            <a:chOff x="1868267" y="2990622"/>
            <a:chExt cx="893621" cy="123675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23675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8042" y="4306616"/>
            <a:ext cx="485995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1. 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1059619" y="4433200"/>
            <a:ext cx="857213" cy="2609720"/>
            <a:chOff x="1904675" y="2990622"/>
            <a:chExt cx="857213" cy="26097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260972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28397" y="4295181"/>
            <a:ext cx="4537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빌려달라고 말 한 후 사용하게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같이 보자고 말 하고 교과서를 같이 본다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친구들에게 시끄러울 수 있으니 좀 더 작은 소리로 노래하라고 말해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휴지를 건네주며 흘린 것을 닦을 수 있도록 도와준다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8042" y="5686960"/>
            <a:ext cx="4767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나와 짝 또는 해당 학급에 장해 학생이 있으면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그 학생과의 차이점과 통하는 점을 찾아보도록 한 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차이는 있지만 차별하지 않도록 지도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3-4.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차별했던 경험과 미안한 마음을 자유롭게 발표하는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en-US" altLang="ko-KR" sz="1200" b="1" dirty="0" smtClean="0">
                <a:solidFill>
                  <a:srgbClr val="144698"/>
                </a:solidFill>
              </a:rPr>
              <a:t>  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시간을 갖는다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1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3510" y="1331640"/>
            <a:ext cx="5145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헤드폰을 멋대로 빼앗아서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음악교과서를 자기 것처럼 사용해서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노래를 혼자 큰 소리로 불러서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음식을 지저분하게 먹어서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먼저 헤드폰을 빌려달라고 말로 해야지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내 음악교과서를 같이 보자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작은 목소리로 노래해줄래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놀랐다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속상했다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기분 나빴다 등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내가 좋아하는 이어폰을 집어 던지면 내가 너무 속상하잖아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내가 너의 헤드폰을 마음대로 사용해서 화가 났구나 미안해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548680" y="1416718"/>
            <a:ext cx="893621" cy="1859138"/>
            <a:chOff x="1868267" y="2990621"/>
            <a:chExt cx="893621" cy="185913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185913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23511" y="3709645"/>
            <a:ext cx="4859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err="1" smtClean="0">
                <a:solidFill>
                  <a:schemeClr val="accent1"/>
                </a:solidFill>
              </a:rPr>
              <a:t>모둠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 활동 중 친구의 가위를 말도 없이 빼앗아 사용하는 성재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ko-KR" altLang="en-US" sz="1200" b="1" dirty="0" smtClean="0">
                <a:solidFill>
                  <a:schemeClr val="accent1"/>
                </a:solidFill>
              </a:rPr>
              <a:t>운동회 때 준비물인 줄넘기를 챙겨오지 않은 성재 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ko-KR" altLang="en-US" sz="1200" b="1" dirty="0" smtClean="0">
                <a:solidFill>
                  <a:schemeClr val="accent1"/>
                </a:solidFill>
              </a:rPr>
              <a:t>합창 대회 때 혼자서 큰 소리로 노래를 부르는 성재</a:t>
            </a: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en-US" altLang="ko-KR" sz="1200" b="1" dirty="0" smtClean="0">
                <a:solidFill>
                  <a:schemeClr val="accent1"/>
                </a:solidFill>
              </a:rPr>
              <a:t/>
            </a:r>
            <a:br>
              <a:rPr lang="en-US" altLang="ko-KR" sz="1200" b="1" dirty="0" smtClean="0">
                <a:solidFill>
                  <a:schemeClr val="accent1"/>
                </a:solidFill>
              </a:rPr>
            </a:br>
            <a:r>
              <a:rPr lang="ko-KR" altLang="en-US" sz="1200" b="1" dirty="0" smtClean="0">
                <a:solidFill>
                  <a:schemeClr val="accent1"/>
                </a:solidFill>
              </a:rPr>
              <a:t>급식 시간에 음식을 지저분하게 먹는 성재</a:t>
            </a:r>
            <a:endParaRPr lang="en-US" altLang="ko-KR" sz="1200" b="1" dirty="0" smtClean="0">
              <a:solidFill>
                <a:schemeClr val="accent1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585088" y="3777613"/>
            <a:ext cx="857213" cy="4754827"/>
            <a:chOff x="1904675" y="2990621"/>
            <a:chExt cx="857213" cy="47548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4754827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72816" y="4033109"/>
            <a:ext cx="508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언어 표현 양식을 가르쳐 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.(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가위 좀 빌려도 되니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?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가위 좀 빌려줘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성재에게 먼저 가위를 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2816" y="5162588"/>
            <a:ext cx="508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운동회 전 날 성재가 줄넘기를 챙겨올 수 있도록 미리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교실에 남는 줄넘기를 찾아 성재가 사용할 수 있도록 도와준다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2816" y="6182301"/>
            <a:ext cx="508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성재가 친구들의 노래를 들어보도록 한 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친구들의 목소리에 맞춰 노래할 수 있도록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성재의 목소리가 점점 커지면 손동작 등으로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소리를 낮출 수 있도록 미리 약속하고 알려준다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2816" y="7886109"/>
            <a:ext cx="508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휴지를 건네주며 흘린 음식을 닦을 수 있도록 도와준다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음식을 좀 더 천천히 먹으라고 말해준다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1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3화_일러스트\sc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999" y="3418023"/>
            <a:ext cx="4121905" cy="2319271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69123" y="5794671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20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2000" b="1" dirty="0" smtClean="0">
                <a:solidFill>
                  <a:srgbClr val="144698"/>
                </a:solidFill>
              </a:rPr>
              <a:t>!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3511" y="2013967"/>
            <a:ext cx="48599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chemeClr val="tx2"/>
                </a:solidFill>
              </a:rPr>
              <a:t>한 명의 학생이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2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가지 입장에서 모두 생각해보도록 지도하거나 </a:t>
            </a:r>
            <a:r>
              <a:rPr lang="ko-KR" altLang="en-US" sz="1200" b="1" dirty="0" err="1" smtClean="0">
                <a:solidFill>
                  <a:schemeClr val="tx2"/>
                </a:solidFill>
              </a:rPr>
              <a:t>모둠별로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2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가지 입장 중 하나를 정하게 한 후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토론 수업 식으로 진행한다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200" b="1" dirty="0" smtClean="0">
                <a:solidFill>
                  <a:schemeClr val="tx2"/>
                </a:solidFill>
              </a:rPr>
              <a:t>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chemeClr val="tx2"/>
                </a:solidFill>
              </a:rPr>
              <a:t>자기의 경험을 자유롭게 발표한다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585088" y="2081935"/>
            <a:ext cx="857213" cy="4900584"/>
            <a:chOff x="1904675" y="2990621"/>
            <a:chExt cx="857213" cy="49005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490058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628800" y="3530765"/>
            <a:ext cx="4968552" cy="3022071"/>
            <a:chOff x="2987824" y="2663772"/>
            <a:chExt cx="4968552" cy="3022071"/>
          </a:xfrm>
        </p:grpSpPr>
        <p:grpSp>
          <p:nvGrpSpPr>
            <p:cNvPr id="21" name="그룹 20"/>
            <p:cNvGrpSpPr/>
            <p:nvPr/>
          </p:nvGrpSpPr>
          <p:grpSpPr>
            <a:xfrm>
              <a:off x="2987824" y="2675032"/>
              <a:ext cx="4952297" cy="3010811"/>
              <a:chOff x="2153399" y="2780928"/>
              <a:chExt cx="5612602" cy="3412251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2164525" y="2780928"/>
                <a:ext cx="5601476" cy="3357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40" name="직선 연결선 39"/>
              <p:cNvCxnSpPr/>
              <p:nvPr/>
            </p:nvCxnSpPr>
            <p:spPr>
              <a:xfrm>
                <a:off x="2153399" y="3212976"/>
                <a:ext cx="5612602" cy="0"/>
              </a:xfrm>
              <a:prstGeom prst="line">
                <a:avLst/>
              </a:prstGeom>
              <a:ln w="25400" cmpd="sng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2153399" y="4149079"/>
                <a:ext cx="5612602" cy="0"/>
              </a:xfrm>
              <a:prstGeom prst="line">
                <a:avLst/>
              </a:prstGeom>
              <a:ln w="25400" cmpd="sng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2153399" y="5157192"/>
                <a:ext cx="5612602" cy="0"/>
              </a:xfrm>
              <a:prstGeom prst="line">
                <a:avLst/>
              </a:prstGeom>
              <a:ln w="25400" cmpd="sng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3131840" y="2780928"/>
                <a:ext cx="0" cy="3384376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>
                <a:off x="5239797" y="2808803"/>
                <a:ext cx="0" cy="3384376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966265" y="266377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차이점</a:t>
              </a:r>
              <a:endParaRPr lang="ko-KR" alt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0152" y="26996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차별 받는 점</a:t>
              </a:r>
              <a:endParaRPr lang="ko-KR" alt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6275" y="3275692"/>
              <a:ext cx="82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시각장애</a:t>
              </a:r>
              <a:endParaRPr lang="ko-KR" alt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6275" y="4077072"/>
              <a:ext cx="82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청각장애</a:t>
              </a:r>
              <a:endParaRPr lang="ko-KR" alt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96275" y="4984468"/>
              <a:ext cx="825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144698"/>
                  </a:solidFill>
                  <a:latin typeface="+mn-ea"/>
                </a:rPr>
                <a:t>지체장애</a:t>
              </a:r>
              <a:endParaRPr lang="ko-KR" altLang="en-US" sz="1200" dirty="0"/>
            </a:p>
          </p:txBody>
        </p:sp>
        <p:sp>
          <p:nvSpPr>
            <p:cNvPr id="31" name="제목 1"/>
            <p:cNvSpPr txBox="1">
              <a:spLocks/>
            </p:cNvSpPr>
            <p:nvPr/>
          </p:nvSpPr>
          <p:spPr>
            <a:xfrm>
              <a:off x="3822249" y="3284984"/>
              <a:ext cx="2232248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예</a:t>
              </a:r>
              <a:r>
                <a:rPr lang="en-US" altLang="ko-KR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눈이 잘 보이지 않아요</a:t>
              </a:r>
              <a:r>
                <a:rPr lang="en-US" altLang="ko-KR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822249" y="4149080"/>
              <a:ext cx="2232248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예</a:t>
              </a:r>
              <a:r>
                <a:rPr lang="en-US" altLang="ko-KR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소리가 잘 들리지 않음</a:t>
              </a:r>
              <a:endParaRPr lang="en-US" altLang="ko-KR" sz="11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제목 1"/>
            <p:cNvSpPr txBox="1">
              <a:spLocks/>
            </p:cNvSpPr>
            <p:nvPr/>
          </p:nvSpPr>
          <p:spPr>
            <a:xfrm>
              <a:off x="3822249" y="4917068"/>
              <a:ext cx="2232248" cy="5674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이동 시 휠체어 등의 </a:t>
              </a:r>
              <a:endParaRPr lang="en-US" altLang="ko-KR" sz="11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보조기구를 사용함</a:t>
              </a:r>
              <a:endParaRPr lang="en-US" altLang="ko-KR" sz="11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제목 1"/>
            <p:cNvSpPr txBox="1">
              <a:spLocks/>
            </p:cNvSpPr>
            <p:nvPr/>
          </p:nvSpPr>
          <p:spPr>
            <a:xfrm>
              <a:off x="5724128" y="3078976"/>
              <a:ext cx="223224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예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)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자막이 있는 영화는 볼 수 없어요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여러 가지 안내 표지판을 읽을 수 없음 </a:t>
              </a:r>
              <a:endParaRPr lang="en-US" altLang="ko-KR" sz="10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5724128" y="3943072"/>
              <a:ext cx="2232248" cy="7550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수화 통역 없는 방송 내용을 이해하기 어려움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지하철 방송을 들을 수 없음</a:t>
              </a:r>
              <a:endParaRPr lang="en-US" altLang="ko-KR" sz="10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제목 1"/>
            <p:cNvSpPr txBox="1">
              <a:spLocks/>
            </p:cNvSpPr>
            <p:nvPr/>
          </p:nvSpPr>
          <p:spPr>
            <a:xfrm>
              <a:off x="5724128" y="4834161"/>
              <a:ext cx="2232248" cy="75507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턱이 있는 곳을 휠체어를 사용해 넘어가기 어려움</a:t>
              </a:r>
              <a:r>
                <a:rPr lang="en-US" altLang="ko-KR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b="1" dirty="0" smtClean="0">
                  <a:solidFill>
                    <a:schemeClr val="accent1"/>
                  </a:solidFill>
                  <a:latin typeface="+mn-ea"/>
                  <a:ea typeface="+mn-ea"/>
                </a:rPr>
                <a:t>경사로가 없는 곳에서 높은 곳에 올라갈 수 없음</a:t>
              </a:r>
              <a:endParaRPr lang="en-US" altLang="ko-KR" sz="1000" b="1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4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607248" y="3347864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839497" y="3340647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60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57205" y="3072824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561249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7" y="2703492"/>
            <a:ext cx="262034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성재의 행동에 화가 난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48880" y="3315116"/>
            <a:ext cx="325637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성재와 짝이 되고 싶지 않습니다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3801978"/>
            <a:ext cx="499768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어떻게 사이 좋은 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32438" y="1835058"/>
            <a:ext cx="518835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준비물을 잘 챙기지 못하고 남의 물건을 자기 물건처럼 사용하는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친구가 하는 말을 잘 듣지 않고 음악 시간에 혼자서 큰 소리로 노래를 부르곤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19181" y="4753263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이를 화나게 한 성재의 행동들을 찾아 색칠해 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59" y="5390216"/>
            <a:ext cx="4926813" cy="288304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57205" y="3072824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561249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7" y="2703492"/>
            <a:ext cx="262034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성재의 행동에 화가 난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48880" y="3315116"/>
            <a:ext cx="325637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성재와 짝이 되고 싶지 않습니다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3801978"/>
            <a:ext cx="499768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어떻게 사이 좋은 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32438" y="1835058"/>
            <a:ext cx="518835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준비물을 잘 챙기지 못하고 남의 물건을 자기 물건처럼 사용하는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친구가 하는 말을 잘 듣지 않고 음악 시간에 혼자서 큰 소리로 노래를 부르곤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4572000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63230" y="5378491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32060" y="4753263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왜 강민이의 헤드폰을 자기 물건처럼 빼앗으려 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57205" y="3072824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561249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340767" y="2703492"/>
            <a:ext cx="262034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성재의 행동에 화가 난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48880" y="3315116"/>
            <a:ext cx="325637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성재와 짝이 되고 싶지 않습니다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19560" y="3801978"/>
            <a:ext cx="499768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이는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어떻게 사이 좋은 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친구가 될 수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32438" y="1835058"/>
            <a:ext cx="518835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준비물을 잘 챙기지 못하고 남의 물건을 자기 물건처럼 사용하는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친구가 하는 말을 잘 듣지 않고 음악 시간에 혼자서 큰 소리로 노래를 부르곤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4427984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제목 1"/>
          <p:cNvSpPr txBox="1">
            <a:spLocks/>
          </p:cNvSpPr>
          <p:nvPr/>
        </p:nvSpPr>
        <p:spPr>
          <a:xfrm>
            <a:off x="1532060" y="4609247"/>
            <a:ext cx="477726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아래 보기에서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가 좋아하는 것을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개씩 골라 빈칸을 채워주세요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1408171" y="5508104"/>
            <a:ext cx="5195793" cy="618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82268" y="5545933"/>
            <a:ext cx="508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강민이는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  <a:endParaRPr lang="ko-KR" altLang="en-US" sz="1200" b="1" dirty="0">
              <a:solidFill>
                <a:srgbClr val="14469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2268" y="5824561"/>
            <a:ext cx="4793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성재는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                                </a:t>
            </a:r>
            <a:endParaRPr lang="ko-KR" altLang="en-US" sz="1200" b="1" dirty="0">
              <a:solidFill>
                <a:srgbClr val="144698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408171" y="6278539"/>
            <a:ext cx="5195793" cy="355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482268" y="6319117"/>
            <a:ext cx="508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144698"/>
                </a:solidFill>
              </a:rPr>
              <a:t>(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보기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)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음악 듣기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한자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달리기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힙합 음악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수학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err="1" smtClean="0">
                <a:solidFill>
                  <a:srgbClr val="144698"/>
                </a:solidFill>
              </a:rPr>
              <a:t>돈가스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미술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 </a:t>
            </a:r>
            <a:endParaRPr lang="ko-KR" altLang="en-US" sz="1200" b="1" dirty="0">
              <a:solidFill>
                <a:srgbClr val="144698"/>
              </a:solidFill>
            </a:endParaRPr>
          </a:p>
        </p:txBody>
      </p:sp>
      <p:grpSp>
        <p:nvGrpSpPr>
          <p:cNvPr id="26" name="그룹 25"/>
          <p:cNvGrpSpPr>
            <a:grpSpLocks noChangeAspect="1"/>
          </p:cNvGrpSpPr>
          <p:nvPr/>
        </p:nvGrpSpPr>
        <p:grpSpPr>
          <a:xfrm>
            <a:off x="725948" y="6804248"/>
            <a:ext cx="806490" cy="806490"/>
            <a:chOff x="1194811" y="1482756"/>
            <a:chExt cx="1152128" cy="1152128"/>
          </a:xfrm>
        </p:grpSpPr>
        <p:sp>
          <p:nvSpPr>
            <p:cNvPr id="27" name="타원 2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제목 1"/>
          <p:cNvSpPr txBox="1">
            <a:spLocks/>
          </p:cNvSpPr>
          <p:nvPr/>
        </p:nvSpPr>
        <p:spPr>
          <a:xfrm>
            <a:off x="1532060" y="6985511"/>
            <a:ext cx="507190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좋아하는 활동이나 과목을 찾아 적어주세요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또 우리 반           이가 좋아하는 활동이나 과목을 조사해 적어주세요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408171" y="7668344"/>
            <a:ext cx="5195793" cy="618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482268" y="7706173"/>
            <a:ext cx="508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144698"/>
                </a:solidFill>
              </a:rPr>
              <a:t>나는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  <a:endParaRPr lang="ko-KR" altLang="en-US" sz="1200" b="1" dirty="0">
              <a:solidFill>
                <a:srgbClr val="144698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82268" y="7984801"/>
            <a:ext cx="4793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144698"/>
                </a:solidFill>
              </a:rPr>
              <a:t>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        이는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와 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               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을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/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를 좋아합니다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                                </a:t>
            </a:r>
            <a:endParaRPr lang="ko-KR" altLang="en-US" sz="1200" b="1" dirty="0">
              <a:solidFill>
                <a:srgbClr val="144698"/>
              </a:solidFill>
            </a:endParaRPr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2412714" y="7339124"/>
            <a:ext cx="243840" cy="21945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>
            <a:spLocks noChangeAspect="1"/>
          </p:cNvSpPr>
          <p:nvPr/>
        </p:nvSpPr>
        <p:spPr>
          <a:xfrm>
            <a:off x="2679419" y="7339124"/>
            <a:ext cx="243840" cy="21945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>
            <a:spLocks noChangeAspect="1"/>
          </p:cNvSpPr>
          <p:nvPr/>
        </p:nvSpPr>
        <p:spPr>
          <a:xfrm>
            <a:off x="1565240" y="8003332"/>
            <a:ext cx="243840" cy="21945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>
            <a:spLocks noChangeAspect="1"/>
          </p:cNvSpPr>
          <p:nvPr/>
        </p:nvSpPr>
        <p:spPr>
          <a:xfrm>
            <a:off x="1831945" y="8003332"/>
            <a:ext cx="243840" cy="21945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8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476672" y="1115616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476672" y="5185311"/>
            <a:ext cx="806490" cy="806490"/>
            <a:chOff x="1194811" y="1482756"/>
            <a:chExt cx="1152128" cy="1152128"/>
          </a:xfrm>
        </p:grpSpPr>
        <p:sp>
          <p:nvSpPr>
            <p:cNvPr id="48" name="타원 4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268759" y="5366574"/>
            <a:ext cx="542634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아래 보기처럼 나와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의 통하는 점을 찾아 빈칸을 채워주세요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68760" y="1296879"/>
            <a:ext cx="519953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의 행동에 대해 바르게 반응한 행동에는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○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표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바르게 반응하지 못한 행동에는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표 해주세요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313873" y="2240338"/>
            <a:ext cx="5355487" cy="372122"/>
            <a:chOff x="2384865" y="2915979"/>
            <a:chExt cx="6470236" cy="449580"/>
          </a:xfrm>
        </p:grpSpPr>
        <p:sp>
          <p:nvSpPr>
            <p:cNvPr id="31" name="직사각형 30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84865" y="2976743"/>
              <a:ext cx="5571511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성재가 물건을 빼앗으면 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‘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하지마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!‘ 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하고 소리 지릅니다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15794" y="2967217"/>
              <a:ext cx="1039307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313873" y="2699792"/>
            <a:ext cx="5381233" cy="372122"/>
            <a:chOff x="2384865" y="2915979"/>
            <a:chExt cx="6501340" cy="449580"/>
          </a:xfrm>
        </p:grpSpPr>
        <p:sp>
          <p:nvSpPr>
            <p:cNvPr id="51" name="직사각형 50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84865" y="2976743"/>
              <a:ext cx="5139463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성재가 교과서를 준비해 오지 않았으면 같이 봅니다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12360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313873" y="3156892"/>
            <a:ext cx="5381233" cy="372122"/>
            <a:chOff x="2384865" y="2915979"/>
            <a:chExt cx="6501340" cy="449580"/>
          </a:xfrm>
        </p:grpSpPr>
        <p:sp>
          <p:nvSpPr>
            <p:cNvPr id="61" name="직사각형 60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84865" y="2976743"/>
              <a:ext cx="5571511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성재가 미리 교과서나 준비물을 챙길 수 있도록 도와줍니다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12360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1313873" y="3610844"/>
            <a:ext cx="5381233" cy="508845"/>
            <a:chOff x="2384865" y="2915979"/>
            <a:chExt cx="6501340" cy="614762"/>
          </a:xfrm>
        </p:grpSpPr>
        <p:sp>
          <p:nvSpPr>
            <p:cNvPr id="65" name="직사각형 64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84865" y="2976743"/>
              <a:ext cx="5571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성재가 혼자 큰 소리로 노래를 부르면 나도 따라 큰 소리로 노래 부릅니다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2360" y="3140303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1313873" y="4199434"/>
            <a:ext cx="5381233" cy="372122"/>
            <a:chOff x="2384865" y="2915979"/>
            <a:chExt cx="6501340" cy="449580"/>
          </a:xfrm>
        </p:grpSpPr>
        <p:sp>
          <p:nvSpPr>
            <p:cNvPr id="69" name="직사각형 68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84865" y="2976743"/>
              <a:ext cx="5571511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성재가 잘 하는 과목이나 활동을 격려해줍니다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12360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1313873" y="4644008"/>
            <a:ext cx="5381233" cy="372122"/>
            <a:chOff x="2384865" y="2915979"/>
            <a:chExt cx="6501340" cy="449580"/>
          </a:xfrm>
        </p:grpSpPr>
        <p:sp>
          <p:nvSpPr>
            <p:cNvPr id="73" name="직사각형 72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84865" y="2976743"/>
              <a:ext cx="542749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6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성재가 고집을 부리면 말로 차근차근 설명해 줍니다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12360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pic>
        <p:nvPicPr>
          <p:cNvPr id="76" name="_x193043224" descr="EMB0000080c62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703" y="5960238"/>
            <a:ext cx="4347935" cy="2572202"/>
          </a:xfrm>
          <a:prstGeom prst="rect">
            <a:avLst/>
          </a:prstGeom>
          <a:noFill/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77" name="_x193044184"/>
          <p:cNvSpPr>
            <a:spLocks noChangeArrowheads="1"/>
          </p:cNvSpPr>
          <p:nvPr/>
        </p:nvSpPr>
        <p:spPr bwMode="auto">
          <a:xfrm>
            <a:off x="1440777" y="6134513"/>
            <a:ext cx="1775240" cy="549669"/>
          </a:xfrm>
          <a:prstGeom prst="roundRect">
            <a:avLst>
              <a:gd name="adj" fmla="val 20000"/>
            </a:avLst>
          </a:prstGeom>
          <a:solidFill>
            <a:srgbClr val="E3E2F2"/>
          </a:solidFill>
          <a:ln w="2857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000" b="1" dirty="0" smtClean="0">
                <a:solidFill>
                  <a:schemeClr val="tx2"/>
                </a:solidFill>
                <a:latin typeface="+mn-ea"/>
              </a:rPr>
              <a:t>보기</a:t>
            </a:r>
            <a:r>
              <a:rPr lang="en-US" altLang="ko-KR" sz="1000" b="1" dirty="0" smtClean="0">
                <a:solidFill>
                  <a:schemeClr val="tx2"/>
                </a:solidFill>
                <a:latin typeface="+mn-ea"/>
              </a:rPr>
              <a:t>) </a:t>
            </a:r>
            <a:r>
              <a:rPr lang="ko-KR" altLang="en-US" sz="1000" b="1" dirty="0" smtClean="0">
                <a:solidFill>
                  <a:schemeClr val="tx2"/>
                </a:solidFill>
                <a:latin typeface="+mn-ea"/>
              </a:rPr>
              <a:t>성재야 나랑 한자를 좋아하는 게 통하는구나</a:t>
            </a:r>
            <a:r>
              <a:rPr lang="en-US" altLang="ko-KR" sz="1000" b="1" dirty="0" smtClean="0">
                <a:solidFill>
                  <a:schemeClr val="tx2"/>
                </a:solidFill>
                <a:latin typeface="+mn-ea"/>
              </a:rPr>
              <a:t>!!!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78" name="_x193044584"/>
          <p:cNvSpPr>
            <a:spLocks noChangeArrowheads="1"/>
          </p:cNvSpPr>
          <p:nvPr/>
        </p:nvSpPr>
        <p:spPr bwMode="auto">
          <a:xfrm>
            <a:off x="1444128" y="6782585"/>
            <a:ext cx="1048768" cy="792088"/>
          </a:xfrm>
          <a:prstGeom prst="roundRect">
            <a:avLst>
              <a:gd name="adj" fmla="val 20000"/>
            </a:avLst>
          </a:prstGeom>
          <a:solidFill>
            <a:srgbClr val="E3E2F2"/>
          </a:solidFill>
          <a:ln w="2857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12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420648" y="1461433"/>
            <a:ext cx="5300148" cy="1200329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음악을 듣는 강민이의 헤드폰을 멋대로 빼앗아 가고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교과서를 챙기지 못해 짝인 강민이의 교과서를 자기 것처럼 마음대로 사용합니다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또 음악 시간에 혼자서 큰 소리로 노래를 불러 방해가 되는 행동을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594062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844824" y="2618163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620688" y="1187624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725948" y="2554232"/>
            <a:ext cx="1283464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성재에게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664788" y="2887849"/>
            <a:ext cx="414858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충고를 해주지만 성재는 전혀 듣지 않습니다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하지만 한자를 좋아하는 성재는 강민이가 모르는 한자를 읽을 수 있도록 도와주기도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412140" y="3729970"/>
            <a:ext cx="5401236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서로 다른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가 어떻게 서로를 이해하고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                     좋은 친구가 될 수 있을지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328364"/>
            <a:ext cx="4790156" cy="117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774366"/>
            <a:ext cx="4777260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성재의 어떤 행동에 화가 났나요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503859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247507"/>
            <a:ext cx="4790156" cy="1284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27435" y="6685122"/>
            <a:ext cx="494085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화를 냈을 때 성재는 어떤 기분이었을까요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1420648" y="1461433"/>
            <a:ext cx="5300148" cy="1200329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는 음악을 듣는 강민이의 헤드폰을 멋대로 빼앗아 가고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교과서를 챙기지 못해 짝인 강민이의 교과서를 자기 것처럼 마음대로 사용합니다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또 음악 시간에 혼자서 큰 소리로 노래를 불러 방해가 되는 행동을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355976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844824" y="2618163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강민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620688" y="1187624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성재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725948" y="2554232"/>
            <a:ext cx="1283464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 성재에게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664788" y="2887849"/>
            <a:ext cx="414858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충고를 해주지만 성재는 전혀 듣지 않습니다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하지만 한자를 좋아하는 성재는 강민이가 모르는 한자를 읽을 수 있도록 도와주기도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412140" y="3729970"/>
            <a:ext cx="5401236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서로 다른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가 어떻게 서로를 이해하고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                     좋은 친구가 될 수 있을지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090278"/>
            <a:ext cx="4790156" cy="993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536280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성재가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강민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이의 헤드폰을 빼앗으려 한 이유는 무엇일까요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084168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373427"/>
            <a:ext cx="4790156" cy="1159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27435" y="6265431"/>
            <a:ext cx="4940859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는 한자를 잘 하고 음악 듣기를 좋아하는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내가 성재의 짝이라면 나는 성재와 어떤 활동을 같이 하고 싶은지 적어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951925" y="1929814"/>
            <a:ext cx="5629170" cy="1200329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사람들은 모두 생김새나 말투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행동이 다릅니다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겉으로 드러나는 외모의 차이뿐 아니라 성격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재능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종교 등도 모두 다릅니다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이렇게 사람들이 서로를 구별할 수 있는 특성을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043608" y="4211960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차별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4293096" y="2829406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차이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951925" y="3851920"/>
            <a:ext cx="568418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사회는 모든 것들이 서로 다른 다양한 사람들로 이루어집니다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862800" y="4473706"/>
            <a:ext cx="486509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이란 합당한 이유 없이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이런 차이를 근거로 불이익을 주는 것을 말합니다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우린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통했어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!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971600" y="5480228"/>
            <a:ext cx="5756294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성재</a:t>
            </a:r>
            <a:r>
              <a:rPr lang="ko-KR" altLang="en-US" sz="1200" b="1" dirty="0" smtClean="0">
                <a:solidFill>
                  <a:schemeClr val="accent1"/>
                </a:solidFill>
              </a:rPr>
              <a:t>와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강민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이의 노랫말처럼 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다른 너와 함께 해서 우리란 걸 알았어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서로의 차이를 인정하고 거부감 없이 받아 들일 때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우리는 좋은 친구가 될 수 있습니다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5113061" y="3088988"/>
            <a:ext cx="128346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라고 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65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1683</Words>
  <Application>Microsoft Office PowerPoint</Application>
  <PresentationFormat>화면 슬라이드 쇼(4:3)</PresentationFormat>
  <Paragraphs>314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HY바다L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김지훈</cp:lastModifiedBy>
  <cp:revision>49</cp:revision>
  <dcterms:created xsi:type="dcterms:W3CDTF">2015-04-22T10:06:41Z</dcterms:created>
  <dcterms:modified xsi:type="dcterms:W3CDTF">2015-06-23T06:28:43Z</dcterms:modified>
</cp:coreProperties>
</file>