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95" r:id="rId6"/>
    <p:sldId id="262" r:id="rId7"/>
    <p:sldId id="296" r:id="rId8"/>
    <p:sldId id="278" r:id="rId9"/>
    <p:sldId id="266" r:id="rId10"/>
    <p:sldId id="297" r:id="rId11"/>
    <p:sldId id="267" r:id="rId12"/>
    <p:sldId id="289" r:id="rId13"/>
    <p:sldId id="290" r:id="rId14"/>
    <p:sldId id="270" r:id="rId15"/>
    <p:sldId id="292" r:id="rId16"/>
    <p:sldId id="293" r:id="rId17"/>
    <p:sldId id="298" r:id="rId18"/>
    <p:sldId id="299" r:id="rId19"/>
    <p:sldId id="273" r:id="rId2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4" autoAdjust="0"/>
    <p:restoredTop sz="94660"/>
  </p:normalViewPr>
  <p:slideViewPr>
    <p:cSldViewPr>
      <p:cViewPr varScale="1">
        <p:scale>
          <a:sx n="56" d="100"/>
          <a:sy n="56" d="100"/>
        </p:scale>
        <p:origin x="2550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2015-06-23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ani.co.kr/arti/opinion/column/670756.html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757812" y="1619672"/>
            <a:ext cx="806490" cy="806490"/>
            <a:chOff x="1194811" y="1482756"/>
            <a:chExt cx="1152128" cy="1152128"/>
          </a:xfrm>
        </p:grpSpPr>
        <p:sp>
          <p:nvSpPr>
            <p:cNvPr id="20" name="타원 19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556792" y="1885460"/>
            <a:ext cx="4709888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친구들은 운동회 결과에 상관없이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왜 우리 반이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등이라고 생각했을까요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1613873" y="2555776"/>
            <a:ext cx="468890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8" name="그룹 77"/>
          <p:cNvGrpSpPr>
            <a:grpSpLocks noChangeAspect="1"/>
          </p:cNvGrpSpPr>
          <p:nvPr/>
        </p:nvGrpSpPr>
        <p:grpSpPr>
          <a:xfrm>
            <a:off x="757812" y="4108089"/>
            <a:ext cx="806490" cy="806490"/>
            <a:chOff x="1194811" y="1482756"/>
            <a:chExt cx="1152128" cy="1152128"/>
          </a:xfrm>
        </p:grpSpPr>
        <p:sp>
          <p:nvSpPr>
            <p:cNvPr id="79" name="타원 78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제목 1"/>
          <p:cNvSpPr txBox="1">
            <a:spLocks/>
          </p:cNvSpPr>
          <p:nvPr/>
        </p:nvSpPr>
        <p:spPr>
          <a:xfrm>
            <a:off x="1556792" y="4373877"/>
            <a:ext cx="48190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자폐성 장애의 특성에 대한 설명을 읽고 맞는 것에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○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표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틀린 것에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Ⅹ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표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하세요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1313873" y="5236232"/>
            <a:ext cx="5355487" cy="372122"/>
            <a:chOff x="2384865" y="2915979"/>
            <a:chExt cx="6470236" cy="449580"/>
          </a:xfrm>
        </p:grpSpPr>
        <p:sp>
          <p:nvSpPr>
            <p:cNvPr id="31" name="직사각형 30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84865" y="2976743"/>
              <a:ext cx="5571511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자폐성 장애는 유전이다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15794" y="2967217"/>
              <a:ext cx="1039307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1313873" y="5767694"/>
            <a:ext cx="5381233" cy="372122"/>
            <a:chOff x="2384865" y="2915979"/>
            <a:chExt cx="6501340" cy="449580"/>
          </a:xfrm>
        </p:grpSpPr>
        <p:sp>
          <p:nvSpPr>
            <p:cNvPr id="35" name="직사각형 34"/>
            <p:cNvSpPr/>
            <p:nvPr/>
          </p:nvSpPr>
          <p:spPr>
            <a:xfrm>
              <a:off x="2418488" y="2915979"/>
              <a:ext cx="6329976" cy="449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84865" y="2976743"/>
              <a:ext cx="5139463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자폐성 장애를 가진 사람들은 직업을 갖지 못한다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12360" y="2967217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1313873" y="6280258"/>
            <a:ext cx="5381233" cy="511960"/>
            <a:chOff x="2384865" y="2915979"/>
            <a:chExt cx="6501340" cy="618525"/>
          </a:xfrm>
        </p:grpSpPr>
        <p:sp>
          <p:nvSpPr>
            <p:cNvPr id="39" name="직사각형 38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자폐성 장애를 가진 사람들은 모두 다 같은 행동 특성을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가지고 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12360" y="3140303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313873" y="6935320"/>
            <a:ext cx="5381233" cy="511960"/>
            <a:chOff x="2384865" y="2915979"/>
            <a:chExt cx="6501340" cy="618525"/>
          </a:xfrm>
        </p:grpSpPr>
        <p:sp>
          <p:nvSpPr>
            <p:cNvPr id="43" name="직사각형 42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반복되는 말이나 동일한 행동을 하는 것에는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나름의 이유가 있다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12360" y="3140303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313873" y="7588432"/>
            <a:ext cx="5381233" cy="511960"/>
            <a:chOff x="2384865" y="2915979"/>
            <a:chExt cx="6501340" cy="618525"/>
          </a:xfrm>
        </p:grpSpPr>
        <p:sp>
          <p:nvSpPr>
            <p:cNvPr id="47" name="직사각형 46"/>
            <p:cNvSpPr/>
            <p:nvPr/>
          </p:nvSpPr>
          <p:spPr>
            <a:xfrm>
              <a:off x="2418488" y="2915979"/>
              <a:ext cx="6329976" cy="614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84865" y="2976743"/>
              <a:ext cx="5571511" cy="557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자폐성 장애를 가진 친구들은 상대방의 감정을 잘 이해하고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공감한다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812360" y="3140303"/>
              <a:ext cx="1073845" cy="334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533206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1413663"/>
            <a:ext cx="5151376" cy="166199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체육대회 날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친구들은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제외시키는 대신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찾아 함께 대회에 참여했습니다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같은 반 친구로서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준혁이의 장점을 찾아 함께 했던 친구들의 행동을 살펴보며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아래의 여러 가지 상황에서 준혁이가 부분적으로 참여할 수 있는 방법을 찾아 써 봅시다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377838" y="3213863"/>
            <a:ext cx="5078373" cy="649915"/>
            <a:chOff x="2187053" y="2132856"/>
            <a:chExt cx="6763155" cy="865528"/>
          </a:xfrm>
        </p:grpSpPr>
        <p:sp>
          <p:nvSpPr>
            <p:cNvPr id="88" name="직사각형 87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2187053" y="2132856"/>
              <a:ext cx="6763155" cy="428628"/>
              <a:chOff x="1878977" y="2990622"/>
              <a:chExt cx="4187439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0" name="직사각형 89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78977" y="3137585"/>
                <a:ext cx="4187439" cy="1000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1.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숫자는 잘 알지만 글자를 모르는 준혁이가 </a:t>
                </a:r>
                <a:r>
                  <a:rPr lang="ko-KR" altLang="en-US" sz="1200" b="1" dirty="0" err="1" smtClean="0">
                    <a:solidFill>
                      <a:srgbClr val="144698"/>
                    </a:solidFill>
                  </a:rPr>
                  <a:t>알림장을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 써야 할 때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 </a:t>
                </a:r>
              </a:p>
            </p:txBody>
          </p:sp>
        </p:grpSp>
      </p:grpSp>
      <p:grpSp>
        <p:nvGrpSpPr>
          <p:cNvPr id="92" name="그룹 91"/>
          <p:cNvGrpSpPr/>
          <p:nvPr/>
        </p:nvGrpSpPr>
        <p:grpSpPr>
          <a:xfrm>
            <a:off x="1377838" y="3938173"/>
            <a:ext cx="5078373" cy="649915"/>
            <a:chOff x="2187053" y="2132856"/>
            <a:chExt cx="6763155" cy="865528"/>
          </a:xfrm>
        </p:grpSpPr>
        <p:sp>
          <p:nvSpPr>
            <p:cNvPr id="93" name="직사각형 92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그룹 93"/>
            <p:cNvGrpSpPr/>
            <p:nvPr/>
          </p:nvGrpSpPr>
          <p:grpSpPr>
            <a:xfrm>
              <a:off x="2187053" y="2132856"/>
              <a:ext cx="6763155" cy="428628"/>
              <a:chOff x="1878977" y="2990622"/>
              <a:chExt cx="4187439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5" name="직사각형 94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878977" y="3137585"/>
                <a:ext cx="4187439" cy="1000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2.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반 대항 축구대회를 할 때</a:t>
                </a:r>
                <a:endParaRPr lang="en-US" altLang="ko-KR" sz="12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97" name="그룹 96"/>
          <p:cNvGrpSpPr/>
          <p:nvPr/>
        </p:nvGrpSpPr>
        <p:grpSpPr>
          <a:xfrm>
            <a:off x="1377838" y="4653208"/>
            <a:ext cx="5035025" cy="873826"/>
            <a:chOff x="2187053" y="2132854"/>
            <a:chExt cx="6705426" cy="1163722"/>
          </a:xfrm>
        </p:grpSpPr>
        <p:sp>
          <p:nvSpPr>
            <p:cNvPr id="98" name="직사각형 97"/>
            <p:cNvSpPr/>
            <p:nvPr/>
          </p:nvSpPr>
          <p:spPr>
            <a:xfrm>
              <a:off x="2245658" y="2562345"/>
              <a:ext cx="6634800" cy="7342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9" name="그룹 98"/>
            <p:cNvGrpSpPr/>
            <p:nvPr/>
          </p:nvGrpSpPr>
          <p:grpSpPr>
            <a:xfrm>
              <a:off x="2187053" y="2132854"/>
              <a:ext cx="6705426" cy="669007"/>
              <a:chOff x="1878977" y="2990618"/>
              <a:chExt cx="4151696" cy="181464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0" name="직사각형 99"/>
              <p:cNvSpPr/>
              <p:nvPr/>
            </p:nvSpPr>
            <p:spPr>
              <a:xfrm>
                <a:off x="1904675" y="2990618"/>
                <a:ext cx="4125998" cy="17563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78977" y="3137585"/>
                <a:ext cx="3982410" cy="1667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3.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우리 </a:t>
                </a:r>
                <a:r>
                  <a:rPr lang="ko-KR" altLang="en-US" sz="1200" b="1" dirty="0" err="1" smtClean="0">
                    <a:solidFill>
                      <a:srgbClr val="144698"/>
                    </a:solidFill>
                  </a:rPr>
                  <a:t>모둠에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‘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한국 전통문화의 특징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’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을 조사해 발표하라는 </a:t>
                </a:r>
                <a:endParaRPr lang="en-US" altLang="ko-KR" sz="1200" b="1" dirty="0" smtClean="0">
                  <a:solidFill>
                    <a:srgbClr val="144698"/>
                  </a:solidFill>
                </a:endParaRPr>
              </a:p>
              <a:p>
                <a:r>
                  <a:rPr lang="en-US" altLang="ko-KR" sz="1200" b="1" dirty="0">
                    <a:solidFill>
                      <a:srgbClr val="144698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        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과제가 주어졌을 때</a:t>
                </a:r>
                <a:endParaRPr lang="en-US" altLang="ko-KR" sz="12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102" name="그룹 101"/>
          <p:cNvGrpSpPr/>
          <p:nvPr/>
        </p:nvGrpSpPr>
        <p:grpSpPr>
          <a:xfrm>
            <a:off x="1377838" y="5600350"/>
            <a:ext cx="5078373" cy="649915"/>
            <a:chOff x="2187053" y="2132856"/>
            <a:chExt cx="6763155" cy="865528"/>
          </a:xfrm>
        </p:grpSpPr>
        <p:sp>
          <p:nvSpPr>
            <p:cNvPr id="103" name="직사각형 102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4" name="그룹 103"/>
            <p:cNvGrpSpPr/>
            <p:nvPr/>
          </p:nvGrpSpPr>
          <p:grpSpPr>
            <a:xfrm>
              <a:off x="2187053" y="2132856"/>
              <a:ext cx="6763155" cy="428628"/>
              <a:chOff x="1878977" y="2990622"/>
              <a:chExt cx="4187439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05" name="직사각형 104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1878977" y="3137585"/>
                <a:ext cx="4187439" cy="1000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4.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준혁이와 같은 날 청소 당번일 때</a:t>
                </a:r>
                <a:endParaRPr lang="en-US" altLang="ko-KR" sz="12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grpSp>
        <p:nvGrpSpPr>
          <p:cNvPr id="107" name="그룹 106"/>
          <p:cNvGrpSpPr/>
          <p:nvPr/>
        </p:nvGrpSpPr>
        <p:grpSpPr>
          <a:xfrm>
            <a:off x="1377838" y="6318296"/>
            <a:ext cx="5078373" cy="649915"/>
            <a:chOff x="2187053" y="2132856"/>
            <a:chExt cx="6763155" cy="865528"/>
          </a:xfrm>
        </p:grpSpPr>
        <p:sp>
          <p:nvSpPr>
            <p:cNvPr id="108" name="직사각형 107"/>
            <p:cNvSpPr/>
            <p:nvPr/>
          </p:nvSpPr>
          <p:spPr>
            <a:xfrm>
              <a:off x="2245658" y="2562346"/>
              <a:ext cx="6634800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9" name="그룹 108"/>
            <p:cNvGrpSpPr/>
            <p:nvPr/>
          </p:nvGrpSpPr>
          <p:grpSpPr>
            <a:xfrm>
              <a:off x="2187053" y="2132856"/>
              <a:ext cx="6763155" cy="428628"/>
              <a:chOff x="1878977" y="2990622"/>
              <a:chExt cx="4187439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10" name="직사각형 109"/>
              <p:cNvSpPr/>
              <p:nvPr/>
            </p:nvSpPr>
            <p:spPr>
              <a:xfrm>
                <a:off x="1904675" y="2990622"/>
                <a:ext cx="4125998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878977" y="3137585"/>
                <a:ext cx="4187439" cy="10006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상황 </a:t>
                </a:r>
                <a:r>
                  <a:rPr lang="en-US" altLang="ko-KR" sz="1200" b="1" dirty="0" smtClean="0">
                    <a:solidFill>
                      <a:srgbClr val="144698"/>
                    </a:solidFill>
                  </a:rPr>
                  <a:t>5. </a:t>
                </a:r>
                <a:r>
                  <a:rPr lang="ko-KR" altLang="en-US" sz="1200" b="1" dirty="0" smtClean="0">
                    <a:solidFill>
                      <a:srgbClr val="144698"/>
                    </a:solidFill>
                  </a:rPr>
                  <a:t>실과시간에 샌드위치 만들기를 할 때</a:t>
                </a:r>
                <a:endParaRPr lang="en-US" altLang="ko-KR" sz="12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  <p:sp>
        <p:nvSpPr>
          <p:cNvPr id="112" name="직사각형 111"/>
          <p:cNvSpPr/>
          <p:nvPr/>
        </p:nvSpPr>
        <p:spPr>
          <a:xfrm>
            <a:off x="1421844" y="7246312"/>
            <a:ext cx="4991020" cy="9260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TextBox 112"/>
          <p:cNvSpPr txBox="1"/>
          <p:nvPr/>
        </p:nvSpPr>
        <p:spPr>
          <a:xfrm>
            <a:off x="1490320" y="7261010"/>
            <a:ext cx="488547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장애가 있다고 해서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나보다 능력이 부족하다고 해서 모든 활동에서 </a:t>
            </a: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제외시켜야 할까요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</a:rPr>
              <a:t>? </a:t>
            </a: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장애가 있어도 때로는 나보다 부족한 점이 있어도 </a:t>
            </a:r>
            <a:endParaRPr lang="en-US" altLang="ko-KR" sz="11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bg1">
                    <a:lumMod val="65000"/>
                  </a:schemeClr>
                </a:solidFill>
              </a:rPr>
              <a:t>친구가 할 수 있는 것이 무엇인지 고민해보고 장점을 찾아 함께 해주세요</a:t>
            </a:r>
            <a:r>
              <a:rPr lang="en-US" altLang="ko-KR" sz="110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1235159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1572470"/>
            <a:ext cx="5151376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아래 기사를 읽고 어떤 생각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느낌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)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 드는지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454564" y="6948264"/>
            <a:ext cx="5051981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1339191" y="4427984"/>
            <a:ext cx="5275643" cy="210365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lnSpc>
                <a:spcPct val="120000"/>
              </a:lnSpc>
            </a:pP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지난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9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월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20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일 가을운동회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김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**(13.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지체장애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6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급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)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군은 연골이 자라지 않는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‘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연골 </a:t>
            </a:r>
            <a:r>
              <a:rPr lang="ko-KR" altLang="en-US" sz="1100" dirty="0" err="1">
                <a:solidFill>
                  <a:schemeClr val="accent1"/>
                </a:solidFill>
                <a:latin typeface="+mn-ea"/>
              </a:rPr>
              <a:t>무형성증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’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을 앓고 있는 탓에 운동회 달리기에서 한 번도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등을 해본 적이 없다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  <a:endParaRPr lang="en-US" altLang="ko-KR" sz="1100" dirty="0" smtClean="0">
              <a:solidFill>
                <a:schemeClr val="accent1"/>
              </a:solidFill>
              <a:latin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1100" dirty="0" smtClean="0">
                <a:solidFill>
                  <a:schemeClr val="accent1"/>
                </a:solidFill>
                <a:latin typeface="+mn-ea"/>
              </a:rPr>
              <a:t>운동회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날 아침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가족들에게 </a:t>
            </a:r>
            <a:endParaRPr lang="en-US" altLang="ko-KR" sz="1100" dirty="0">
              <a:solidFill>
                <a:schemeClr val="accent1"/>
              </a:solidFill>
              <a:latin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“(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달리기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)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안 하면 안 되나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”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고 말하기도 했다 </a:t>
            </a:r>
            <a:endParaRPr lang="en-US" altLang="ko-KR" sz="1100" dirty="0">
              <a:solidFill>
                <a:schemeClr val="accent1"/>
              </a:solidFill>
              <a:latin typeface="+mn-ea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‘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장애물 이어달리기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’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를 하던 그 날도 친구들 뒤에 뒤처져서 뛰고 있었다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놀라운 일은 그 때 일어났다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김군과 경쟁하며 앞서 잘 달리던 친구들이 갑자기 멈춰 서서는 뒤처진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**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군을 기다려 그의 손을 잡고 나란히 결승선을 통과했기 때문이다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나 홀로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등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’ 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보다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‘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다 함께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1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등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’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을 택한 학생들이 찍힌 이 사진을 보면서 사람들은 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“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눈물이 났다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”, “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어른인데 오히려 아이들에게서 배웠다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.”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는 등의 </a:t>
            </a:r>
            <a:r>
              <a:rPr lang="ko-KR" altLang="en-US" sz="1100" dirty="0" err="1">
                <a:solidFill>
                  <a:schemeClr val="accent1"/>
                </a:solidFill>
                <a:latin typeface="+mn-ea"/>
              </a:rPr>
              <a:t>댓글을</a:t>
            </a:r>
            <a:r>
              <a:rPr lang="ko-KR" altLang="en-US" sz="1100" dirty="0">
                <a:solidFill>
                  <a:schemeClr val="accent1"/>
                </a:solidFill>
                <a:latin typeface="+mn-ea"/>
              </a:rPr>
              <a:t> 달았다</a:t>
            </a:r>
            <a:r>
              <a:rPr lang="en-US" altLang="ko-KR" sz="1100" dirty="0">
                <a:solidFill>
                  <a:schemeClr val="accent1"/>
                </a:solidFill>
                <a:latin typeface="+mn-ea"/>
              </a:rPr>
              <a:t>. </a:t>
            </a:r>
          </a:p>
        </p:txBody>
      </p:sp>
      <p:pic>
        <p:nvPicPr>
          <p:cNvPr id="53" name="_x199561120" descr="EMB000010f466c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563" y="2123728"/>
            <a:ext cx="36224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382862" y="6531637"/>
            <a:ext cx="5123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출처 </a:t>
            </a:r>
            <a:r>
              <a:rPr lang="en-US" altLang="ko-KR" sz="1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 </a:t>
            </a:r>
            <a:r>
              <a:rPr lang="en-US" altLang="ko-KR" sz="1100" u="sng" dirty="0" smtClean="0">
                <a:hlinkClick r:id="rId5"/>
              </a:rPr>
              <a:t>http</a:t>
            </a:r>
            <a:r>
              <a:rPr lang="en-US" altLang="ko-KR" sz="1100" u="sng" dirty="0">
                <a:hlinkClick r:id="rId5"/>
              </a:rPr>
              <a:t>://</a:t>
            </a:r>
            <a:r>
              <a:rPr lang="en-US" altLang="ko-KR" sz="1100" u="sng" dirty="0" smtClean="0">
                <a:hlinkClick r:id="rId5"/>
              </a:rPr>
              <a:t>www.hani.co.kr/arti/opinion/column/670756.html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747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548680" y="2309477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355170" y="2646788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공부나 달리기에서의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등이 아닌 친구로서의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등은 어떤 사람이라고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생각하는지 적어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1454565" y="3612542"/>
            <a:ext cx="492122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79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9535" y="2549516"/>
            <a:ext cx="453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영상동화의 내용과 일치하는 문장을 찾아 색칠하면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예쁜 동물 모양이 완성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764704" y="2133531"/>
            <a:ext cx="893621" cy="996350"/>
            <a:chOff x="1868267" y="2990622"/>
            <a:chExt cx="893621" cy="99635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99635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739535" y="4163759"/>
            <a:ext cx="484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1-2.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준혁이는 소중한 물건을 빼앗겼다는 생각에 불안하고 슬펐다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준혁이는 소중한 물건을 빼앗겼다는 생각에 불안하고 슬펐다 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나와 짝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또는 장애학생이 가진 장점을 찾아보고 발표한다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퍼즐 놀이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블록 쌓기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공기놀이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주사위 놀이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01112" y="4242215"/>
            <a:ext cx="857213" cy="1073746"/>
            <a:chOff x="1904675" y="2990622"/>
            <a:chExt cx="857213" cy="107374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107374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39535" y="2044189"/>
            <a:ext cx="4841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수업시간에 같은 말을 반복하는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자기와 타인의 물건을 구분 못하는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말이 통하지 않는 것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준혁이는 좋아하는 줄넘기 줄을 보고 기뻐서 그냥 가져간 것이다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수를 세는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준혁이를 제외시키지 않고 함께 한 것을 보니 좋은 친구들 같다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무조건 못한다는 빼기 보다는 함께 할 수 있는 것을 찾는 모습이 좋아 보인다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764704" y="2152096"/>
            <a:ext cx="893621" cy="1851410"/>
            <a:chOff x="1868267" y="2990622"/>
            <a:chExt cx="893621" cy="18514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2"/>
              <a:ext cx="857213" cy="185141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801112" y="4712157"/>
            <a:ext cx="857213" cy="2308115"/>
            <a:chOff x="1904675" y="2990621"/>
            <a:chExt cx="857213" cy="230811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1"/>
              <a:ext cx="857213" cy="230811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739535" y="4578729"/>
            <a:ext cx="48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같은 </a:t>
            </a:r>
            <a:r>
              <a:rPr lang="ko-KR" altLang="en-US" sz="1200" b="1" dirty="0" err="1" smtClean="0">
                <a:solidFill>
                  <a:srgbClr val="144698"/>
                </a:solidFill>
              </a:rPr>
              <a:t>모둠의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친구 또는 장애 학생의 능력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(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장점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)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을 찾아 발표하고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누구나 잘 할 수 있는 일이 있음을 안다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1)  2)  4)  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○),     3)  5)  (Ⅹ)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71814" y="5450611"/>
            <a:ext cx="4841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칸의 수를 세면서 말을 놓게 하거나 주사위를 던지는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/>
            </a:r>
            <a:br>
              <a:rPr lang="en-US" altLang="ko-KR" sz="1200" b="1" dirty="0" smtClean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놀이에 부분적으로 참여시킨다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손을 잡고 같이 달린다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짧은 거리를 달리도록 한다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739535" y="6373941"/>
            <a:ext cx="484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번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~4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번 모두 정답</a:t>
            </a:r>
            <a:r>
              <a:rPr lang="en-US" altLang="ko-KR" sz="1200" b="1" dirty="0">
                <a:solidFill>
                  <a:srgbClr val="144698"/>
                </a:solidFill>
              </a:rPr>
              <a:t/>
            </a:r>
            <a:br>
              <a:rPr lang="en-US" altLang="ko-KR" sz="1200" b="1" dirty="0">
                <a:solidFill>
                  <a:srgbClr val="144698"/>
                </a:solidFill>
              </a:rPr>
            </a:br>
            <a:r>
              <a:rPr lang="ko-KR" altLang="en-US" sz="1200" b="1" dirty="0" smtClean="0">
                <a:solidFill>
                  <a:srgbClr val="144698"/>
                </a:solidFill>
              </a:rPr>
              <a:t>장애학생의 이런 행동은 상황에 따라 각각 다른 의미를 지닌다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12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45054" y="2295960"/>
            <a:ext cx="493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수업시간에 같은 말을 반복하는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자기와 타인의 물건을 구분 못하는 것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,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말이 통하지 않는 것 등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준혁이는 좋아하는 줄넘기 줄을 보고 기뻐서 그냥 가져간 것이다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1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등을 하는 것보다 반 전체가 함께 참여하는 것이 더 중요하니까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48680" y="2403866"/>
            <a:ext cx="893621" cy="4284581"/>
            <a:chOff x="1868267" y="2990621"/>
            <a:chExt cx="893621" cy="428458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4284581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875742" y="3399960"/>
            <a:ext cx="470535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 smtClean="0">
                <a:solidFill>
                  <a:srgbClr val="144698"/>
                </a:solidFill>
              </a:rPr>
              <a:t>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자폐성 장애는 유전이 되는 경우도 있고 되지 않는 경우도 있으며 요즘에는 두뇌의 발달이상이나 신경 손상으로 발생한다고 알려져 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자폐성 장애를 가진 사람들 역시 많은 노력이 필요하기는 하지만 각자의 능력과 적성에 따라 제과제빵사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화가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서비스직 등 다양한 직업 생활이 가능하다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사람들의 행동특성과 성격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개성이 모두 다르듯 자폐성 장애의 특성 역시 매우 다양하다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○)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반복되는 말이나 동일한 행동을 통해 안정감을 얻기도 하고 놀이 또는 자기 의사를 표현하는 수단으로써 그런 행동을 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Ⅹ)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자폐성 장애는 다른 사람과의 의사소통 능력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공감능력이 부족하다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5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57023" y="1691680"/>
            <a:ext cx="516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장애학생이 학급의 일원으로써 부분 참여를 할 수 있는 다양한 방법을 생각해보고 발표하는 시간을 갖도록 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332656" y="1799586"/>
            <a:ext cx="893621" cy="6526122"/>
            <a:chOff x="1868267" y="2990621"/>
            <a:chExt cx="893621" cy="652612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652612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446461" y="2597306"/>
            <a:ext cx="5294907" cy="865528"/>
            <a:chOff x="2267744" y="1715089"/>
            <a:chExt cx="5294907" cy="865528"/>
          </a:xfrm>
        </p:grpSpPr>
        <p:sp>
          <p:nvSpPr>
            <p:cNvPr id="17" name="직사각형 16"/>
            <p:cNvSpPr/>
            <p:nvPr/>
          </p:nvSpPr>
          <p:spPr>
            <a:xfrm>
              <a:off x="2284844" y="2144579"/>
              <a:ext cx="5056688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267744" y="1715089"/>
              <a:ext cx="5078883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42643" y="1803436"/>
              <a:ext cx="52200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1.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숫자는 잘 알지만 글자를 모르는 준혁이가 </a:t>
              </a:r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알림장을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 써야 할 때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3809" y="2218161"/>
              <a:ext cx="46915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날짜는 준혁이가 쓰고 내용은 짝이 써준다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21" name="오른쪽 화살표 20"/>
            <p:cNvSpPr/>
            <p:nvPr/>
          </p:nvSpPr>
          <p:spPr>
            <a:xfrm>
              <a:off x="2481992" y="2218161"/>
              <a:ext cx="290547" cy="26159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1446461" y="3609336"/>
            <a:ext cx="5294907" cy="865528"/>
            <a:chOff x="2267744" y="1715089"/>
            <a:chExt cx="5294907" cy="865528"/>
          </a:xfrm>
        </p:grpSpPr>
        <p:sp>
          <p:nvSpPr>
            <p:cNvPr id="23" name="직사각형 22"/>
            <p:cNvSpPr/>
            <p:nvPr/>
          </p:nvSpPr>
          <p:spPr>
            <a:xfrm>
              <a:off x="2284844" y="2144579"/>
              <a:ext cx="5056688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267744" y="1715089"/>
              <a:ext cx="5078883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42643" y="1803436"/>
              <a:ext cx="52200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2.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반 대항 축구대회를 할 때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3809" y="2218161"/>
              <a:ext cx="46915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bg1">
                      <a:lumMod val="65000"/>
                    </a:schemeClr>
                  </a:solidFill>
                </a:rPr>
                <a:t>점수판</a:t>
              </a: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 넘기는 역할을 한다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27" name="오른쪽 화살표 26"/>
            <p:cNvSpPr/>
            <p:nvPr/>
          </p:nvSpPr>
          <p:spPr>
            <a:xfrm>
              <a:off x="2481992" y="2218161"/>
              <a:ext cx="290547" cy="26159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446461" y="4644008"/>
            <a:ext cx="5294907" cy="1008112"/>
            <a:chOff x="2267744" y="1715089"/>
            <a:chExt cx="5294907" cy="1008112"/>
          </a:xfrm>
        </p:grpSpPr>
        <p:sp>
          <p:nvSpPr>
            <p:cNvPr id="29" name="직사각형 28"/>
            <p:cNvSpPr/>
            <p:nvPr/>
          </p:nvSpPr>
          <p:spPr>
            <a:xfrm>
              <a:off x="2284844" y="2144579"/>
              <a:ext cx="5056688" cy="578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267744" y="1715089"/>
              <a:ext cx="5078883" cy="5277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42643" y="1803436"/>
              <a:ext cx="52200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3.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우리 </a:t>
              </a:r>
              <a:r>
                <a:rPr lang="ko-KR" altLang="en-US" sz="1200" b="1" dirty="0" err="1" smtClean="0">
                  <a:solidFill>
                    <a:srgbClr val="144698"/>
                  </a:solidFill>
                </a:rPr>
                <a:t>모둠에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‘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한국 전통문화의 특징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’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을 조사해 발표하라는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  <a:p>
              <a:r>
                <a:rPr lang="en-US" altLang="ko-KR" sz="1200" b="1" dirty="0">
                  <a:solidFill>
                    <a:srgbClr val="144698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        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과제가 주어졌을 때 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3809" y="2315867"/>
              <a:ext cx="46915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자료 제작 시 색칠하기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오리고 붙이는 역할을 한다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33" name="오른쪽 화살표 32"/>
            <p:cNvSpPr/>
            <p:nvPr/>
          </p:nvSpPr>
          <p:spPr>
            <a:xfrm>
              <a:off x="2481992" y="2315867"/>
              <a:ext cx="290547" cy="26159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1446461" y="5788698"/>
            <a:ext cx="5294907" cy="927666"/>
            <a:chOff x="2267744" y="1715089"/>
            <a:chExt cx="5294907" cy="927666"/>
          </a:xfrm>
        </p:grpSpPr>
        <p:sp>
          <p:nvSpPr>
            <p:cNvPr id="44" name="직사각형 43"/>
            <p:cNvSpPr/>
            <p:nvPr/>
          </p:nvSpPr>
          <p:spPr>
            <a:xfrm>
              <a:off x="2284844" y="2144579"/>
              <a:ext cx="5056688" cy="4981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2267744" y="1715089"/>
              <a:ext cx="5078883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42643" y="1803436"/>
              <a:ext cx="52200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4.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준혁이와 같은 날 청소 당번일 때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3809" y="2181090"/>
              <a:ext cx="46915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책상 밀기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휴지 줍기 등 준혁이가 할 수 있는 간단한 역할을 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/>
              </a:r>
              <a:b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찾아 맡긴다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53" name="오른쪽 화살표 52"/>
            <p:cNvSpPr/>
            <p:nvPr/>
          </p:nvSpPr>
          <p:spPr>
            <a:xfrm>
              <a:off x="2481992" y="2218161"/>
              <a:ext cx="290547" cy="26159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446461" y="6863899"/>
            <a:ext cx="5294907" cy="865528"/>
            <a:chOff x="2267744" y="1715089"/>
            <a:chExt cx="5294907" cy="865528"/>
          </a:xfrm>
        </p:grpSpPr>
        <p:sp>
          <p:nvSpPr>
            <p:cNvPr id="56" name="직사각형 55"/>
            <p:cNvSpPr/>
            <p:nvPr/>
          </p:nvSpPr>
          <p:spPr>
            <a:xfrm>
              <a:off x="2284844" y="2144579"/>
              <a:ext cx="5056688" cy="4360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267744" y="1715089"/>
              <a:ext cx="5078883" cy="4286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42643" y="1803436"/>
              <a:ext cx="522000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상황 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5.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실과시간에 샌드위치 만들기를 할 때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43809" y="2218161"/>
              <a:ext cx="46915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재료 버무리기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schemeClr val="bg1">
                      <a:lumMod val="65000"/>
                    </a:schemeClr>
                  </a:solidFill>
                </a:rPr>
                <a:t>빵에 재료 올리기 등을 한다</a:t>
              </a:r>
              <a:r>
                <a:rPr lang="en-US" altLang="ko-KR" sz="1200" b="1" dirty="0" smtClean="0">
                  <a:solidFill>
                    <a:schemeClr val="bg1">
                      <a:lumMod val="65000"/>
                    </a:schemeClr>
                  </a:solidFill>
                </a:rPr>
                <a:t>. </a:t>
              </a:r>
            </a:p>
          </p:txBody>
        </p:sp>
        <p:sp>
          <p:nvSpPr>
            <p:cNvPr id="61" name="오른쪽 화살표 60"/>
            <p:cNvSpPr/>
            <p:nvPr/>
          </p:nvSpPr>
          <p:spPr>
            <a:xfrm>
              <a:off x="2481992" y="2218161"/>
              <a:ext cx="290547" cy="261596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357023" y="8005804"/>
            <a:ext cx="51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</a:rPr>
              <a:t>2-3.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자기 생각을 자유롭게 발표한다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3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607248" y="3347864"/>
            <a:ext cx="1944217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ko-KR" altLang="en-US" sz="1800" b="1" dirty="0" smtClean="0"/>
              <a:t>기획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개발</a:t>
            </a: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endParaRPr lang="en-US" altLang="ko-KR" sz="1800" b="1" dirty="0" smtClean="0"/>
          </a:p>
          <a:p>
            <a:pPr algn="r">
              <a:lnSpc>
                <a:spcPct val="150000"/>
              </a:lnSpc>
            </a:pPr>
            <a:endParaRPr lang="en-US" altLang="ko-KR" sz="1800" b="1" dirty="0"/>
          </a:p>
          <a:p>
            <a:pPr algn="r">
              <a:lnSpc>
                <a:spcPct val="150000"/>
              </a:lnSpc>
            </a:pPr>
            <a:r>
              <a:rPr lang="ko-KR" altLang="en-US" sz="1800" b="1" dirty="0" err="1" smtClean="0"/>
              <a:t>활동지</a:t>
            </a:r>
            <a:r>
              <a:rPr lang="ko-KR" altLang="en-US" sz="1800" b="1" dirty="0" smtClean="0"/>
              <a:t> 디자인</a:t>
            </a:r>
            <a:endParaRPr lang="ko-KR" altLang="en-US" sz="1800" b="1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839497" y="3340647"/>
            <a:ext cx="3816423" cy="25317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800" dirty="0" smtClean="0"/>
              <a:t>(</a:t>
            </a:r>
            <a:r>
              <a:rPr lang="ko-KR" altLang="en-US" sz="1800" dirty="0" smtClean="0"/>
              <a:t>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파라다이스 복지재단</a:t>
            </a:r>
            <a:endParaRPr lang="en-US" altLang="ko-KR" sz="1800" dirty="0" smtClean="0"/>
          </a:p>
          <a:p>
            <a:pPr algn="l">
              <a:lnSpc>
                <a:spcPct val="150000"/>
              </a:lnSpc>
            </a:pPr>
            <a:r>
              <a:rPr lang="ko-KR" altLang="en-US" sz="1800" dirty="0" err="1" smtClean="0"/>
              <a:t>이미섭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서울정문학교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강미경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변정윤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서울은천초등학교</a:t>
            </a:r>
            <a:r>
              <a:rPr lang="ko-KR" altLang="en-US" sz="1800" dirty="0" smtClean="0"/>
              <a:t> 교사</a:t>
            </a:r>
            <a:r>
              <a:rPr lang="en-US" altLang="ko-KR" sz="1800" dirty="0" smtClean="0"/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임영선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서울정진학교 교사</a:t>
            </a:r>
            <a:r>
              <a:rPr lang="en-US" altLang="ko-KR" sz="1800" dirty="0" smtClean="0"/>
              <a:t>)</a:t>
            </a:r>
            <a:endParaRPr lang="en-US" altLang="ko-KR" sz="1800" dirty="0"/>
          </a:p>
          <a:p>
            <a:pPr algn="l">
              <a:lnSpc>
                <a:spcPct val="150000"/>
              </a:lnSpc>
            </a:pPr>
            <a:r>
              <a:rPr lang="ko-KR" altLang="en-US" sz="1800" dirty="0" smtClean="0"/>
              <a:t>계원예술대학교 </a:t>
            </a:r>
            <a:r>
              <a:rPr lang="ko-KR" altLang="en-US" sz="1800" dirty="0" smtClean="0"/>
              <a:t>애니메이션과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85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44" y="3419872"/>
            <a:ext cx="4152020" cy="233504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20995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줄이 좋아요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269566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2745091" y="2771800"/>
            <a:ext cx="819965" cy="806490"/>
            <a:chOff x="3203848" y="4221088"/>
            <a:chExt cx="1171378" cy="1152128"/>
          </a:xfrm>
        </p:grpSpPr>
        <p:sp>
          <p:nvSpPr>
            <p:cNvPr id="32" name="타원 31"/>
            <p:cNvSpPr/>
            <p:nvPr/>
          </p:nvSpPr>
          <p:spPr>
            <a:xfrm>
              <a:off x="3203848" y="4221088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3098" y="4533639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37240" y="1403648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504353" y="2402468"/>
            <a:ext cx="521644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줄넘기 줄을 빼앗아 연습을 방해하는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3536767" y="3014092"/>
            <a:ext cx="2952328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 때문에 반 친구들은 고민에 빠집니다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532438" y="1677457"/>
            <a:ext cx="518835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같은 말을 반복하고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특정 물건을 너무 좋아해서 마음대로 빼앗기도 하는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19181" y="4598423"/>
            <a:ext cx="477726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이야기를 잘 들었나요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맞는 내용을 찾아 색칠해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제목 1"/>
          <p:cNvSpPr txBox="1">
            <a:spLocks/>
          </p:cNvSpPr>
          <p:nvPr/>
        </p:nvSpPr>
        <p:spPr>
          <a:xfrm>
            <a:off x="1504353" y="3573450"/>
            <a:ext cx="5216443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들과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어떻게 이 문제를 해결할 수 있을까요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? 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890" y="5118836"/>
            <a:ext cx="4113366" cy="347065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2863428" y="1392441"/>
            <a:ext cx="3307060" cy="3842489"/>
            <a:chOff x="3419872" y="1031169"/>
            <a:chExt cx="5000625" cy="5810250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031169"/>
              <a:ext cx="5000625" cy="581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그룹 23"/>
            <p:cNvGrpSpPr/>
            <p:nvPr/>
          </p:nvGrpSpPr>
          <p:grpSpPr>
            <a:xfrm>
              <a:off x="5716475" y="1953748"/>
              <a:ext cx="2209464" cy="659712"/>
              <a:chOff x="1010248" y="3897972"/>
              <a:chExt cx="2209464" cy="659712"/>
            </a:xfrm>
          </p:grpSpPr>
          <p:sp>
            <p:nvSpPr>
              <p:cNvPr id="31" name="제목 1"/>
              <p:cNvSpPr txBox="1">
                <a:spLocks/>
              </p:cNvSpPr>
              <p:nvPr/>
            </p:nvSpPr>
            <p:spPr>
              <a:xfrm>
                <a:off x="1010248" y="3897972"/>
                <a:ext cx="999748" cy="65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32" name="직선 연결선 31"/>
              <p:cNvCxnSpPr/>
              <p:nvPr/>
            </p:nvCxnSpPr>
            <p:spPr>
              <a:xfrm>
                <a:off x="1988504" y="4355879"/>
                <a:ext cx="1231208" cy="0"/>
              </a:xfrm>
              <a:prstGeom prst="line">
                <a:avLst/>
              </a:prstGeom>
              <a:ln w="2286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그룹 24"/>
            <p:cNvGrpSpPr/>
            <p:nvPr/>
          </p:nvGrpSpPr>
          <p:grpSpPr>
            <a:xfrm>
              <a:off x="5739625" y="2511223"/>
              <a:ext cx="2198352" cy="659713"/>
              <a:chOff x="1010248" y="4279664"/>
              <a:chExt cx="2198352" cy="659713"/>
            </a:xfrm>
          </p:grpSpPr>
          <p:sp>
            <p:nvSpPr>
              <p:cNvPr id="29" name="제목 1"/>
              <p:cNvSpPr txBox="1">
                <a:spLocks/>
              </p:cNvSpPr>
              <p:nvPr/>
            </p:nvSpPr>
            <p:spPr>
              <a:xfrm>
                <a:off x="1010248" y="4279664"/>
                <a:ext cx="976599" cy="659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30" name="직선 연결선 29"/>
              <p:cNvCxnSpPr/>
              <p:nvPr/>
            </p:nvCxnSpPr>
            <p:spPr>
              <a:xfrm>
                <a:off x="1977392" y="4749204"/>
                <a:ext cx="1231208" cy="0"/>
              </a:xfrm>
              <a:prstGeom prst="line">
                <a:avLst/>
              </a:prstGeom>
              <a:ln w="2286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그룹 25"/>
            <p:cNvGrpSpPr/>
            <p:nvPr/>
          </p:nvGrpSpPr>
          <p:grpSpPr>
            <a:xfrm>
              <a:off x="5760219" y="3068699"/>
              <a:ext cx="2177759" cy="659712"/>
              <a:chOff x="1010248" y="4743759"/>
              <a:chExt cx="2177759" cy="659712"/>
            </a:xfrm>
          </p:grpSpPr>
          <p:sp>
            <p:nvSpPr>
              <p:cNvPr id="27" name="제목 1"/>
              <p:cNvSpPr txBox="1">
                <a:spLocks/>
              </p:cNvSpPr>
              <p:nvPr/>
            </p:nvSpPr>
            <p:spPr>
              <a:xfrm>
                <a:off x="1010248" y="4743759"/>
                <a:ext cx="1215416" cy="659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tx2"/>
                    </a:solidFill>
                  </a:rPr>
                  <a:t>위 </a:t>
                </a:r>
                <a:r>
                  <a:rPr lang="en-US" altLang="ko-KR" sz="1200" b="1" dirty="0" smtClean="0">
                    <a:solidFill>
                      <a:schemeClr val="tx2"/>
                    </a:solidFill>
                  </a:rPr>
                  <a:t>:</a:t>
                </a:r>
                <a:endParaRPr lang="en-US" altLang="ko-KR" sz="1200" b="1" dirty="0" smtClean="0">
                  <a:solidFill>
                    <a:schemeClr val="tx2"/>
                  </a:solidFill>
                  <a:latin typeface="+mn-ea"/>
                  <a:ea typeface="+mn-ea"/>
                </a:endParaRPr>
              </a:p>
            </p:txBody>
          </p:sp>
          <p:cxnSp>
            <p:nvCxnSpPr>
              <p:cNvPr id="28" name="직선 연결선 27"/>
              <p:cNvCxnSpPr/>
              <p:nvPr/>
            </p:nvCxnSpPr>
            <p:spPr>
              <a:xfrm>
                <a:off x="1956799" y="5251443"/>
                <a:ext cx="1231208" cy="0"/>
              </a:xfrm>
              <a:prstGeom prst="line">
                <a:avLst/>
              </a:prstGeom>
              <a:ln w="2286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65706" y="1835696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469826" y="2063728"/>
            <a:ext cx="5199534" cy="19389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나도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이처럼 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</a:rPr>
              <a:t>너무 좋아해서 </a:t>
            </a:r>
            <a:endParaRPr lang="en-US" altLang="ko-KR" sz="1200" b="1" dirty="0" smtClean="0">
              <a:solidFill>
                <a:srgbClr val="144698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</a:rPr>
              <a:t>꼭 있어야 하는 물건이 있나요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? </a:t>
            </a:r>
          </a:p>
          <a:p>
            <a:pPr algn="l">
              <a:lnSpc>
                <a:spcPct val="150000"/>
              </a:lnSpc>
            </a:pP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나의 소중한 보물을 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rPr>
              <a:t>1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위부터 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rPr>
              <a:t>3</a:t>
            </a: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위까지 적어보세요</a:t>
            </a:r>
            <a:r>
              <a:rPr lang="en-US" altLang="ko-KR" sz="1200" b="1" dirty="0" smtClean="0">
                <a:solidFill>
                  <a:srgbClr val="144698"/>
                </a:solidFill>
                <a:latin typeface="+mn-ea"/>
                <a:ea typeface="+mn-ea"/>
              </a:rPr>
              <a:t>.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52" name="그룹 51"/>
          <p:cNvGrpSpPr>
            <a:grpSpLocks noChangeAspect="1"/>
          </p:cNvGrpSpPr>
          <p:nvPr/>
        </p:nvGrpSpPr>
        <p:grpSpPr>
          <a:xfrm>
            <a:off x="665706" y="5137613"/>
            <a:ext cx="806490" cy="806490"/>
            <a:chOff x="1194811" y="1482756"/>
            <a:chExt cx="1152128" cy="1152128"/>
          </a:xfrm>
        </p:grpSpPr>
        <p:sp>
          <p:nvSpPr>
            <p:cNvPr id="53" name="타원 5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제목 1"/>
          <p:cNvSpPr txBox="1">
            <a:spLocks/>
          </p:cNvSpPr>
          <p:nvPr/>
        </p:nvSpPr>
        <p:spPr>
          <a:xfrm>
            <a:off x="1457794" y="5437837"/>
            <a:ext cx="519953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만일 소중한 물건을 잃어버린다면 어떤 기분이 들까요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1559849" y="5951122"/>
            <a:ext cx="4610639" cy="2149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65706" y="1115616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5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469826" y="1343648"/>
            <a:ext cx="5199534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동진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이가 줄넘기 줄을 다시 가져갔을 때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이 마음은 어땠을까요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?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559849" y="1869470"/>
            <a:ext cx="4610639" cy="104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>
            <a:grpSpLocks noChangeAspect="1"/>
          </p:cNvGrpSpPr>
          <p:nvPr/>
        </p:nvGrpSpPr>
        <p:grpSpPr>
          <a:xfrm>
            <a:off x="665706" y="3059832"/>
            <a:ext cx="806490" cy="806490"/>
            <a:chOff x="1194811" y="1482756"/>
            <a:chExt cx="1152128" cy="1152128"/>
          </a:xfrm>
        </p:grpSpPr>
        <p:sp>
          <p:nvSpPr>
            <p:cNvPr id="36" name="타원 3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제목 1"/>
          <p:cNvSpPr txBox="1">
            <a:spLocks/>
          </p:cNvSpPr>
          <p:nvPr/>
        </p:nvSpPr>
        <p:spPr>
          <a:xfrm>
            <a:off x="1469826" y="3374668"/>
            <a:ext cx="5199534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나와 짝이 할 수 있는 것을 찾아 말해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1700809" y="3851921"/>
            <a:ext cx="1666566" cy="1666566"/>
            <a:chOff x="2337663" y="2641821"/>
            <a:chExt cx="2218940" cy="2218940"/>
          </a:xfrm>
        </p:grpSpPr>
        <p:sp>
          <p:nvSpPr>
            <p:cNvPr id="40" name="타원 39"/>
            <p:cNvSpPr/>
            <p:nvPr/>
          </p:nvSpPr>
          <p:spPr>
            <a:xfrm>
              <a:off x="2337663" y="2641821"/>
              <a:ext cx="2218940" cy="2218940"/>
            </a:xfrm>
            <a:prstGeom prst="ellipse">
              <a:avLst/>
            </a:prstGeom>
            <a:noFill/>
            <a:ln w="152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83768" y="3081428"/>
              <a:ext cx="1932171" cy="350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1"/>
                  </a:solidFill>
                </a:rPr>
                <a:t>내가 잘하는 것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841538" y="3851921"/>
            <a:ext cx="1666566" cy="1666566"/>
            <a:chOff x="5145975" y="2641821"/>
            <a:chExt cx="2218940" cy="2218940"/>
          </a:xfrm>
        </p:grpSpPr>
        <p:sp>
          <p:nvSpPr>
            <p:cNvPr id="47" name="타원 46"/>
            <p:cNvSpPr/>
            <p:nvPr/>
          </p:nvSpPr>
          <p:spPr>
            <a:xfrm>
              <a:off x="5145975" y="2641821"/>
              <a:ext cx="2218940" cy="2218940"/>
            </a:xfrm>
            <a:prstGeom prst="ellipse">
              <a:avLst/>
            </a:prstGeom>
            <a:noFill/>
            <a:ln w="152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92080" y="3081428"/>
              <a:ext cx="1932171" cy="350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schemeClr val="accent1"/>
                  </a:solidFill>
                </a:rPr>
                <a:t>짝이 잘하는 것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1559849" y="5652121"/>
            <a:ext cx="4610639" cy="9433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1744209" y="5662909"/>
            <a:ext cx="4133063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준혁이는 수를 잘 세고 어떤 친구는 노래를 잘 부르듯이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사람은 누구나 잘 할 수 있는 것이 다릅니다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준혁이와 친구들처럼 모습이 다르고 서로 잘하는 것이 달라도 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우리는 모두 친구입니다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  <p:grpSp>
        <p:nvGrpSpPr>
          <p:cNvPr id="57" name="그룹 56"/>
          <p:cNvGrpSpPr>
            <a:grpSpLocks noChangeAspect="1"/>
          </p:cNvGrpSpPr>
          <p:nvPr/>
        </p:nvGrpSpPr>
        <p:grpSpPr>
          <a:xfrm>
            <a:off x="665706" y="6732240"/>
            <a:ext cx="806490" cy="806490"/>
            <a:chOff x="1194811" y="1482756"/>
            <a:chExt cx="1152128" cy="1152128"/>
          </a:xfrm>
        </p:grpSpPr>
        <p:sp>
          <p:nvSpPr>
            <p:cNvPr id="58" name="타원 5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제목 1"/>
          <p:cNvSpPr txBox="1">
            <a:spLocks/>
          </p:cNvSpPr>
          <p:nvPr/>
        </p:nvSpPr>
        <p:spPr>
          <a:xfrm>
            <a:off x="1469826" y="6960272"/>
            <a:ext cx="5199534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</a:rPr>
              <a:t>우리 반에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이와 같은 친구가 있다면 어떤 놀이를 같이 하고 싶나요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?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559849" y="7486094"/>
            <a:ext cx="4610639" cy="10463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2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450046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184348"/>
            <a:ext cx="4790156" cy="11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630350"/>
            <a:ext cx="477726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친구들은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이의 어떤 행동을 힘들어 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359843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103491"/>
            <a:ext cx="4790156" cy="1284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제목 1"/>
          <p:cNvSpPr txBox="1">
            <a:spLocks/>
          </p:cNvSpPr>
          <p:nvPr/>
        </p:nvSpPr>
        <p:spPr>
          <a:xfrm>
            <a:off x="1527435" y="6546477"/>
            <a:ext cx="4777260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왜 친구들의 줄넘기 줄을 빼앗았을까요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1340768" y="2469366"/>
            <a:ext cx="819965" cy="806490"/>
            <a:chOff x="1024096" y="2564904"/>
            <a:chExt cx="1171378" cy="1152128"/>
          </a:xfrm>
        </p:grpSpPr>
        <p:sp>
          <p:nvSpPr>
            <p:cNvPr id="45" name="타원 44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420648" y="1389425"/>
            <a:ext cx="5300148" cy="646331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시끄럽게 같은 말을 반복하고 좋아하는 물건이 있으면 뺏어서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가지고 노는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20688" y="1115616"/>
            <a:ext cx="819965" cy="806490"/>
            <a:chOff x="1024096" y="2564904"/>
            <a:chExt cx="1171378" cy="1152128"/>
          </a:xfrm>
        </p:grpSpPr>
        <p:sp>
          <p:nvSpPr>
            <p:cNvPr id="51" name="타원 50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2128730" y="2748228"/>
            <a:ext cx="41485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 때문에 반 친구들은 고민에 빠집니다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1412140" y="3395621"/>
            <a:ext cx="5056155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반 친구들이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이를 이해하고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함께 잘 지낼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420648" y="2141084"/>
            <a:ext cx="5300148" cy="369332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줄넘기에는 관심이 없고 줄을 빼앗아 줄넘기 연습을 방해하는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280779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340721"/>
            <a:ext cx="4790156" cy="11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461083"/>
            <a:ext cx="477726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운동회 날 친구들은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찾았습니다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그것은 무엇이었나요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359843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391523"/>
            <a:ext cx="4790156" cy="1284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제목 1"/>
          <p:cNvSpPr txBox="1">
            <a:spLocks/>
          </p:cNvSpPr>
          <p:nvPr/>
        </p:nvSpPr>
        <p:spPr>
          <a:xfrm>
            <a:off x="1527435" y="6546477"/>
            <a:ext cx="4940860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이가 잘 할 수 있는 일을 찾아 줄넘기 대회에 함께 참여한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친구들의 행동을 보고 어떤 생각이 들었나요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1340768" y="2469366"/>
            <a:ext cx="819965" cy="806490"/>
            <a:chOff x="1024096" y="2564904"/>
            <a:chExt cx="1171378" cy="1152128"/>
          </a:xfrm>
        </p:grpSpPr>
        <p:sp>
          <p:nvSpPr>
            <p:cNvPr id="45" name="타원 44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420648" y="1389425"/>
            <a:ext cx="5300148" cy="646331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시끄럽게 같은 말을 반복하고 좋아하는 물건이 있으면 뺏어서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가지고 노는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grpSp>
        <p:nvGrpSpPr>
          <p:cNvPr id="50" name="그룹 49"/>
          <p:cNvGrpSpPr>
            <a:grpSpLocks noChangeAspect="1"/>
          </p:cNvGrpSpPr>
          <p:nvPr/>
        </p:nvGrpSpPr>
        <p:grpSpPr>
          <a:xfrm>
            <a:off x="620688" y="1115616"/>
            <a:ext cx="819965" cy="806490"/>
            <a:chOff x="1024096" y="2564904"/>
            <a:chExt cx="1171378" cy="1152128"/>
          </a:xfrm>
        </p:grpSpPr>
        <p:sp>
          <p:nvSpPr>
            <p:cNvPr id="51" name="타원 50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3" name="제목 1"/>
          <p:cNvSpPr txBox="1">
            <a:spLocks/>
          </p:cNvSpPr>
          <p:nvPr/>
        </p:nvSpPr>
        <p:spPr>
          <a:xfrm>
            <a:off x="2128730" y="2748228"/>
            <a:ext cx="414858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 때문에 반 친구들은 고민에 빠집니다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1412140" y="3395621"/>
            <a:ext cx="5056155" cy="79528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</a:rPr>
              <a:t>반 친구들이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이를 이해하고 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함께 잘 지낼 수 있는 방법을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1420648" y="2141084"/>
            <a:ext cx="5300148" cy="369332"/>
          </a:xfrm>
          <a:prstGeom prst="rect">
            <a:avLst/>
          </a:prstGeom>
        </p:spPr>
        <p:txBody>
          <a:bodyPr wrap="square" rIns="5400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줄넘기에는 관심이 없고 줄을 빼앗아 줄넘기 연습을 방해하는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960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692696" y="1043608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82951" y="1361134"/>
            <a:ext cx="509814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우리 반 친구의 숨은 능력을 찾아라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 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직사각형 86"/>
          <p:cNvSpPr/>
          <p:nvPr/>
        </p:nvSpPr>
        <p:spPr>
          <a:xfrm>
            <a:off x="1592415" y="2168700"/>
            <a:ext cx="2335001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8" name="그룹 87"/>
          <p:cNvGrpSpPr/>
          <p:nvPr/>
        </p:nvGrpSpPr>
        <p:grpSpPr>
          <a:xfrm>
            <a:off x="1575315" y="1763688"/>
            <a:ext cx="2345093" cy="360120"/>
            <a:chOff x="2428860" y="2348880"/>
            <a:chExt cx="2791212" cy="428628"/>
          </a:xfrm>
        </p:grpSpPr>
        <p:grpSp>
          <p:nvGrpSpPr>
            <p:cNvPr id="89" name="그룹 88"/>
            <p:cNvGrpSpPr/>
            <p:nvPr/>
          </p:nvGrpSpPr>
          <p:grpSpPr>
            <a:xfrm>
              <a:off x="2428860" y="2348880"/>
              <a:ext cx="2791212" cy="428628"/>
              <a:chOff x="1904675" y="2990622"/>
              <a:chExt cx="1728192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1" name="직사각형 90"/>
              <p:cNvSpPr/>
              <p:nvPr/>
            </p:nvSpPr>
            <p:spPr>
              <a:xfrm>
                <a:off x="1904675" y="2990622"/>
                <a:ext cx="1728192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951049" y="3137584"/>
                <a:ext cx="1609810" cy="844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친구 이름 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:</a:t>
                </a:r>
              </a:p>
            </p:txBody>
          </p:sp>
        </p:grpSp>
        <p:cxnSp>
          <p:nvCxnSpPr>
            <p:cNvPr id="90" name="직선 연결선 89"/>
            <p:cNvCxnSpPr/>
            <p:nvPr/>
          </p:nvCxnSpPr>
          <p:spPr>
            <a:xfrm>
              <a:off x="3637357" y="2671636"/>
              <a:ext cx="1440159" cy="0"/>
            </a:xfrm>
            <a:prstGeom prst="line">
              <a:avLst/>
            </a:prstGeom>
            <a:ln w="1651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직사각형 92"/>
          <p:cNvSpPr/>
          <p:nvPr/>
        </p:nvSpPr>
        <p:spPr>
          <a:xfrm>
            <a:off x="4105769" y="2168700"/>
            <a:ext cx="2335001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4" name="그룹 93"/>
          <p:cNvGrpSpPr/>
          <p:nvPr/>
        </p:nvGrpSpPr>
        <p:grpSpPr>
          <a:xfrm>
            <a:off x="4088669" y="1763688"/>
            <a:ext cx="2352635" cy="360121"/>
            <a:chOff x="2428860" y="2348880"/>
            <a:chExt cx="2791212" cy="428628"/>
          </a:xfrm>
        </p:grpSpPr>
        <p:grpSp>
          <p:nvGrpSpPr>
            <p:cNvPr id="95" name="그룹 94"/>
            <p:cNvGrpSpPr/>
            <p:nvPr/>
          </p:nvGrpSpPr>
          <p:grpSpPr>
            <a:xfrm>
              <a:off x="2428860" y="2348880"/>
              <a:ext cx="2791212" cy="428628"/>
              <a:chOff x="1904675" y="2990622"/>
              <a:chExt cx="1728192" cy="116262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7" name="직사각형 96"/>
              <p:cNvSpPr/>
              <p:nvPr/>
            </p:nvSpPr>
            <p:spPr>
              <a:xfrm>
                <a:off x="1904675" y="2990622"/>
                <a:ext cx="1728192" cy="1162626"/>
              </a:xfrm>
              <a:prstGeom prst="rect">
                <a:avLst/>
              </a:prstGeom>
              <a:grpFill/>
              <a:ln w="762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51049" y="3137583"/>
                <a:ext cx="1609810" cy="8445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친구 이름 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:</a:t>
                </a:r>
              </a:p>
            </p:txBody>
          </p:sp>
        </p:grpSp>
        <p:cxnSp>
          <p:nvCxnSpPr>
            <p:cNvPr id="96" name="직선 연결선 95"/>
            <p:cNvCxnSpPr/>
            <p:nvPr/>
          </p:nvCxnSpPr>
          <p:spPr>
            <a:xfrm>
              <a:off x="3635264" y="2671637"/>
              <a:ext cx="1440160" cy="0"/>
            </a:xfrm>
            <a:prstGeom prst="line">
              <a:avLst/>
            </a:prstGeom>
            <a:ln w="1651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직사각형 98"/>
          <p:cNvSpPr/>
          <p:nvPr/>
        </p:nvSpPr>
        <p:spPr>
          <a:xfrm>
            <a:off x="1590613" y="3355765"/>
            <a:ext cx="4850691" cy="878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TextBox 99"/>
          <p:cNvSpPr txBox="1"/>
          <p:nvPr/>
        </p:nvSpPr>
        <p:spPr>
          <a:xfrm>
            <a:off x="1774974" y="3366000"/>
            <a:ext cx="447542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말을 잘 이해하지 못하는 준혁이가 수를 잘 셀 수 있듯이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사람은 누구나 잘 할 수 있는 것이 다릅니다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친구가 잘 하지 못하는 것을 이해하고 장점을 찾아 함께 하는  </a:t>
            </a:r>
            <a:endParaRPr lang="en-US" altLang="ko-KR" sz="105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b="1" dirty="0" smtClean="0">
                <a:solidFill>
                  <a:schemeClr val="bg1">
                    <a:lumMod val="65000"/>
                  </a:schemeClr>
                </a:solidFill>
              </a:rPr>
              <a:t>우리는 멋진 친구입니다</a:t>
            </a:r>
            <a:r>
              <a:rPr lang="en-US" altLang="ko-KR" sz="1050" b="1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</p:txBody>
      </p:sp>
      <p:grpSp>
        <p:nvGrpSpPr>
          <p:cNvPr id="101" name="그룹 100"/>
          <p:cNvGrpSpPr>
            <a:grpSpLocks noChangeAspect="1"/>
          </p:cNvGrpSpPr>
          <p:nvPr/>
        </p:nvGrpSpPr>
        <p:grpSpPr>
          <a:xfrm>
            <a:off x="692696" y="4427984"/>
            <a:ext cx="806490" cy="806490"/>
            <a:chOff x="1194811" y="1482756"/>
            <a:chExt cx="1152128" cy="1152128"/>
          </a:xfrm>
        </p:grpSpPr>
        <p:sp>
          <p:nvSpPr>
            <p:cNvPr id="102" name="타원 101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4" name="제목 1"/>
          <p:cNvSpPr txBox="1">
            <a:spLocks/>
          </p:cNvSpPr>
          <p:nvPr/>
        </p:nvSpPr>
        <p:spPr>
          <a:xfrm>
            <a:off x="1482951" y="4427984"/>
            <a:ext cx="509814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이럴 때는 어떻게 해야 할까요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준혁이의 행동에 대해 친구들이 바르게 대처한 행동에는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○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표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그렇지 못한 행동에는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Ⅹ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표 하세요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Ⅹ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표 한 행동은 어떻게 하면 좋을지 적절한 행동으로 고쳐 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105" name="그룹 104"/>
          <p:cNvGrpSpPr/>
          <p:nvPr/>
        </p:nvGrpSpPr>
        <p:grpSpPr>
          <a:xfrm>
            <a:off x="1145285" y="5364088"/>
            <a:ext cx="5296019" cy="507538"/>
            <a:chOff x="2384866" y="2961924"/>
            <a:chExt cx="5066688" cy="507538"/>
          </a:xfrm>
        </p:grpSpPr>
        <p:sp>
          <p:nvSpPr>
            <p:cNvPr id="106" name="직사각형 105"/>
            <p:cNvSpPr/>
            <p:nvPr/>
          </p:nvSpPr>
          <p:spPr>
            <a:xfrm>
              <a:off x="2418488" y="2961924"/>
              <a:ext cx="5033066" cy="507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84866" y="2976743"/>
              <a:ext cx="4340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준혁이가 자기 물건이 아닌 것을 허락 없이 자꾸 가져갈 때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선생님께 말씀 드린다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36749" y="3121803"/>
              <a:ext cx="71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109" name="그룹 108"/>
          <p:cNvGrpSpPr/>
          <p:nvPr/>
        </p:nvGrpSpPr>
        <p:grpSpPr>
          <a:xfrm>
            <a:off x="1145285" y="5980705"/>
            <a:ext cx="5296019" cy="507538"/>
            <a:chOff x="2384866" y="2961924"/>
            <a:chExt cx="5066688" cy="507538"/>
          </a:xfrm>
        </p:grpSpPr>
        <p:sp>
          <p:nvSpPr>
            <p:cNvPr id="110" name="직사각형 109"/>
            <p:cNvSpPr/>
            <p:nvPr/>
          </p:nvSpPr>
          <p:spPr>
            <a:xfrm>
              <a:off x="2418488" y="2961924"/>
              <a:ext cx="5032555" cy="507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384866" y="2976743"/>
              <a:ext cx="4340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2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준혁이가 자기 물건이 아닌 것을 허락 없이 가져갈 때</a:t>
              </a:r>
              <a:r>
                <a:rPr lang="en-US" altLang="ko-KR" sz="1200" b="1" dirty="0">
                  <a:solidFill>
                    <a:srgbClr val="144698"/>
                  </a:solidFill>
                </a:rPr>
                <a:t/>
              </a:r>
              <a:br>
                <a:rPr lang="en-US" altLang="ko-KR" sz="1200" b="1" dirty="0">
                  <a:solidFill>
                    <a:srgbClr val="144698"/>
                  </a:solidFill>
                </a:rPr>
              </a:br>
              <a:r>
                <a:rPr lang="en-US" altLang="ko-KR" sz="1200" b="1" dirty="0" smtClean="0">
                  <a:solidFill>
                    <a:srgbClr val="144698"/>
                  </a:solidFill>
                </a:rPr>
                <a:t>“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이건 내 것이니까 한 번만 쓰고 돌려줘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.” 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라고 말한다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36749" y="3121803"/>
              <a:ext cx="71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113" name="그룹 112"/>
          <p:cNvGrpSpPr/>
          <p:nvPr/>
        </p:nvGrpSpPr>
        <p:grpSpPr>
          <a:xfrm>
            <a:off x="1145284" y="6563510"/>
            <a:ext cx="5296020" cy="298800"/>
            <a:chOff x="2384865" y="2961924"/>
            <a:chExt cx="5066689" cy="298800"/>
          </a:xfrm>
        </p:grpSpPr>
        <p:sp>
          <p:nvSpPr>
            <p:cNvPr id="114" name="직사각형 113"/>
            <p:cNvSpPr/>
            <p:nvPr/>
          </p:nvSpPr>
          <p:spPr>
            <a:xfrm>
              <a:off x="2418488" y="2961924"/>
              <a:ext cx="5032555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384865" y="2976743"/>
              <a:ext cx="4527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3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준혁이는 보드게임을 하는 방법을 모르니까 끼워주지 않는다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36749" y="2972957"/>
              <a:ext cx="714805" cy="28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117" name="그룹 116"/>
          <p:cNvGrpSpPr/>
          <p:nvPr/>
        </p:nvGrpSpPr>
        <p:grpSpPr>
          <a:xfrm>
            <a:off x="1145285" y="6923550"/>
            <a:ext cx="5296019" cy="507538"/>
            <a:chOff x="2384866" y="2961924"/>
            <a:chExt cx="5066688" cy="507538"/>
          </a:xfrm>
        </p:grpSpPr>
        <p:sp>
          <p:nvSpPr>
            <p:cNvPr id="118" name="직사각형 117"/>
            <p:cNvSpPr/>
            <p:nvPr/>
          </p:nvSpPr>
          <p:spPr>
            <a:xfrm>
              <a:off x="2418488" y="2961924"/>
              <a:ext cx="5032555" cy="5075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2384866" y="2976743"/>
              <a:ext cx="452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4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숫자는 알지만 글자를 알지 못하는 준혁이가 </a:t>
              </a:r>
              <a:r>
                <a:rPr lang="ko-KR" altLang="en-US" sz="1200" b="1" dirty="0" err="1" smtClean="0">
                  <a:solidFill>
                    <a:srgbClr val="144698"/>
                  </a:solidFill>
                </a:rPr>
                <a:t>알림장을</a:t>
              </a:r>
              <a:r>
                <a:rPr lang="ko-KR" altLang="en-US" sz="1200" b="1" dirty="0" smtClean="0">
                  <a:solidFill>
                    <a:srgbClr val="144698"/>
                  </a:solidFill>
                </a:rPr>
                <a:t> 쓸 때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, </a:t>
              </a:r>
              <a:br>
                <a:rPr lang="en-US" altLang="ko-KR" sz="1200" b="1" dirty="0" smtClean="0">
                  <a:solidFill>
                    <a:srgbClr val="144698"/>
                  </a:solidFill>
                </a:rPr>
              </a:br>
              <a:r>
                <a:rPr lang="ko-KR" altLang="en-US" sz="1200" b="1" dirty="0" smtClean="0">
                  <a:solidFill>
                    <a:srgbClr val="144698"/>
                  </a:solidFill>
                </a:rPr>
                <a:t>날짜는 준혁이가 쓰고 내용은 대신 써 준다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736749" y="3121803"/>
              <a:ext cx="7148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1145284" y="7511971"/>
            <a:ext cx="5296020" cy="298800"/>
            <a:chOff x="2384865" y="2961924"/>
            <a:chExt cx="5066689" cy="298800"/>
          </a:xfrm>
        </p:grpSpPr>
        <p:sp>
          <p:nvSpPr>
            <p:cNvPr id="122" name="직사각형 121"/>
            <p:cNvSpPr/>
            <p:nvPr/>
          </p:nvSpPr>
          <p:spPr>
            <a:xfrm>
              <a:off x="2418488" y="2961924"/>
              <a:ext cx="5032555" cy="29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384865" y="2976743"/>
              <a:ext cx="4527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arenR" startAt="5"/>
              </a:pPr>
              <a:r>
                <a:rPr lang="ko-KR" altLang="en-US" sz="1200" b="1" dirty="0" smtClean="0">
                  <a:solidFill>
                    <a:srgbClr val="144698"/>
                  </a:solidFill>
                </a:rPr>
                <a:t>체육시간에 달리기를 할 때 준혁이를 자리에 앉아 있게 한다</a:t>
              </a:r>
              <a:r>
                <a:rPr lang="en-US" altLang="ko-KR" sz="1200" b="1" dirty="0" smtClean="0">
                  <a:solidFill>
                    <a:srgbClr val="144698"/>
                  </a:solidFill>
                </a:rPr>
                <a:t>. 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736749" y="2972957"/>
              <a:ext cx="714805" cy="280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144698"/>
                  </a:solidFill>
                </a:rPr>
                <a:t>(         )</a:t>
              </a:r>
            </a:p>
          </p:txBody>
        </p:sp>
      </p:grpSp>
      <p:grpSp>
        <p:nvGrpSpPr>
          <p:cNvPr id="125" name="그룹 124"/>
          <p:cNvGrpSpPr/>
          <p:nvPr/>
        </p:nvGrpSpPr>
        <p:grpSpPr>
          <a:xfrm>
            <a:off x="1204047" y="7915203"/>
            <a:ext cx="5237258" cy="740817"/>
            <a:chOff x="2253789" y="5812640"/>
            <a:chExt cx="6612257" cy="935312"/>
          </a:xfrm>
        </p:grpSpPr>
        <p:sp>
          <p:nvSpPr>
            <p:cNvPr id="126" name="직사각형 125"/>
            <p:cNvSpPr/>
            <p:nvPr/>
          </p:nvSpPr>
          <p:spPr>
            <a:xfrm>
              <a:off x="2253789" y="5812640"/>
              <a:ext cx="6612257" cy="9353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878276" y="5875047"/>
              <a:ext cx="1224138" cy="43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bg1">
                      <a:lumMod val="65000"/>
                    </a:schemeClr>
                  </a:solidFill>
                </a:rPr>
                <a:t>번 행동  →</a:t>
              </a:r>
              <a:endParaRPr lang="en-US" altLang="ko-KR" sz="11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28" name="직선 연결선 127"/>
            <p:cNvCxnSpPr/>
            <p:nvPr/>
          </p:nvCxnSpPr>
          <p:spPr>
            <a:xfrm>
              <a:off x="2430373" y="6168567"/>
              <a:ext cx="544235" cy="0"/>
            </a:xfrm>
            <a:prstGeom prst="line">
              <a:avLst/>
            </a:prstGeom>
            <a:ln w="1651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>
              <a:off x="3996852" y="6168567"/>
              <a:ext cx="4607596" cy="0"/>
            </a:xfrm>
            <a:prstGeom prst="line">
              <a:avLst/>
            </a:prstGeom>
            <a:ln w="1651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878276" y="6274438"/>
              <a:ext cx="1224138" cy="437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bg1">
                      <a:lumMod val="65000"/>
                    </a:schemeClr>
                  </a:solidFill>
                </a:rPr>
                <a:t>번 행동  →</a:t>
              </a:r>
              <a:endParaRPr lang="en-US" altLang="ko-KR" sz="1100" b="1" dirty="0" smtClean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131" name="직선 연결선 130"/>
            <p:cNvCxnSpPr/>
            <p:nvPr/>
          </p:nvCxnSpPr>
          <p:spPr>
            <a:xfrm>
              <a:off x="2430373" y="6567958"/>
              <a:ext cx="544235" cy="0"/>
            </a:xfrm>
            <a:prstGeom prst="line">
              <a:avLst/>
            </a:prstGeom>
            <a:ln w="1651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직선 연결선 131"/>
            <p:cNvCxnSpPr/>
            <p:nvPr/>
          </p:nvCxnSpPr>
          <p:spPr>
            <a:xfrm>
              <a:off x="3996852" y="6567958"/>
              <a:ext cx="4607596" cy="0"/>
            </a:xfrm>
            <a:prstGeom prst="line">
              <a:avLst/>
            </a:prstGeom>
            <a:ln w="1651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4913291" y="1979712"/>
            <a:ext cx="819965" cy="806490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동진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5697160" y="2243680"/>
            <a:ext cx="56952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smtClean="0">
                <a:solidFill>
                  <a:schemeClr val="tx2"/>
                </a:solidFill>
                <a:latin typeface="+mn-ea"/>
                <a:ea typeface="+mn-ea"/>
              </a:rPr>
              <a:t>이는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565744" y="3308955"/>
            <a:ext cx="4971447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반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들과 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이가 어떻게 서로를 이해하고</a:t>
            </a:r>
            <a:endParaRPr lang="en-US" altLang="ko-KR" sz="12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accent1"/>
                </a:solidFill>
                <a:latin typeface="+mn-ea"/>
                <a:ea typeface="+mn-ea"/>
              </a:rPr>
              <a:t>                    문제를 해결해 나갈 수 있을지 생각해 봅시다</a:t>
            </a:r>
            <a:r>
              <a:rPr lang="en-US" altLang="ko-KR" sz="1200" b="1" dirty="0" smtClean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757812" y="1115616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준혁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제목 1"/>
          <p:cNvSpPr txBox="1">
            <a:spLocks/>
          </p:cNvSpPr>
          <p:nvPr/>
        </p:nvSpPr>
        <p:spPr>
          <a:xfrm>
            <a:off x="1564302" y="1389425"/>
            <a:ext cx="517706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이는 상대방과의 의사소통이 어렵고 특정 말을 반복하며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한 가지 물건에 집착하는 자폐성 장애를 지닌 친구입니다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줄이 좋아요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 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18"/>
          <p:cNvGrpSpPr>
            <a:grpSpLocks noChangeAspect="1"/>
          </p:cNvGrpSpPr>
          <p:nvPr/>
        </p:nvGrpSpPr>
        <p:grpSpPr>
          <a:xfrm>
            <a:off x="757812" y="4139952"/>
            <a:ext cx="806490" cy="806490"/>
            <a:chOff x="1194811" y="1482756"/>
            <a:chExt cx="1152128" cy="1152128"/>
          </a:xfrm>
        </p:grpSpPr>
        <p:sp>
          <p:nvSpPr>
            <p:cNvPr id="20" name="타원 19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제목 1"/>
          <p:cNvSpPr txBox="1">
            <a:spLocks/>
          </p:cNvSpPr>
          <p:nvPr/>
        </p:nvSpPr>
        <p:spPr>
          <a:xfrm>
            <a:off x="1556792" y="4405740"/>
            <a:ext cx="4709888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친구들은 </a:t>
            </a: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이의 어떤 행동을 힘들어 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1564302" y="2123728"/>
            <a:ext cx="3430144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평소에도 시끄러운 준혁이 때문에 힘이 들었던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76" name="제목 1"/>
          <p:cNvSpPr txBox="1">
            <a:spLocks/>
          </p:cNvSpPr>
          <p:nvPr/>
        </p:nvSpPr>
        <p:spPr>
          <a:xfrm>
            <a:off x="1564302" y="2688008"/>
            <a:ext cx="498492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체육대회 줄넘기 연습을 방해하는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  <a:ea typeface="+mn-ea"/>
              </a:rPr>
              <a:t>준혁이로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인해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화가 나고 반 친구들 역시 고민에 빠집니다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77" name="직사각형 76"/>
          <p:cNvSpPr/>
          <p:nvPr/>
        </p:nvSpPr>
        <p:spPr>
          <a:xfrm>
            <a:off x="1613873" y="4943704"/>
            <a:ext cx="468890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8" name="그룹 77"/>
          <p:cNvGrpSpPr>
            <a:grpSpLocks noChangeAspect="1"/>
          </p:cNvGrpSpPr>
          <p:nvPr/>
        </p:nvGrpSpPr>
        <p:grpSpPr>
          <a:xfrm>
            <a:off x="757812" y="6216520"/>
            <a:ext cx="806490" cy="806490"/>
            <a:chOff x="1194811" y="1482756"/>
            <a:chExt cx="1152128" cy="1152128"/>
          </a:xfrm>
        </p:grpSpPr>
        <p:sp>
          <p:nvSpPr>
            <p:cNvPr id="79" name="타원 78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제목 1"/>
          <p:cNvSpPr txBox="1">
            <a:spLocks/>
          </p:cNvSpPr>
          <p:nvPr/>
        </p:nvSpPr>
        <p:spPr>
          <a:xfrm>
            <a:off x="1556792" y="6482308"/>
            <a:ext cx="481900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준혁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왜 친구들의 줄넘기 줄을 빼앗았을까요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1613873" y="7020272"/>
            <a:ext cx="4688903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1397</Words>
  <Application>Microsoft Office PowerPoint</Application>
  <PresentationFormat>화면 슬라이드 쇼(4:3)</PresentationFormat>
  <Paragraphs>227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김지훈</cp:lastModifiedBy>
  <cp:revision>84</cp:revision>
  <dcterms:created xsi:type="dcterms:W3CDTF">2015-04-22T10:06:41Z</dcterms:created>
  <dcterms:modified xsi:type="dcterms:W3CDTF">2015-06-23T05:36:15Z</dcterms:modified>
</cp:coreProperties>
</file>