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423" r:id="rId2"/>
    <p:sldId id="424" r:id="rId3"/>
    <p:sldId id="425" r:id="rId4"/>
    <p:sldId id="390" r:id="rId5"/>
    <p:sldId id="429" r:id="rId6"/>
    <p:sldId id="430" r:id="rId7"/>
    <p:sldId id="431" r:id="rId8"/>
    <p:sldId id="432" r:id="rId9"/>
    <p:sldId id="469" r:id="rId10"/>
    <p:sldId id="433" r:id="rId11"/>
    <p:sldId id="434" r:id="rId12"/>
    <p:sldId id="436" r:id="rId13"/>
    <p:sldId id="479" r:id="rId14"/>
    <p:sldId id="440" r:id="rId15"/>
    <p:sldId id="439" r:id="rId16"/>
    <p:sldId id="441" r:id="rId17"/>
    <p:sldId id="442" r:id="rId18"/>
    <p:sldId id="470" r:id="rId19"/>
    <p:sldId id="443" r:id="rId20"/>
    <p:sldId id="471" r:id="rId21"/>
    <p:sldId id="444" r:id="rId22"/>
    <p:sldId id="445" r:id="rId23"/>
    <p:sldId id="446" r:id="rId24"/>
    <p:sldId id="448" r:id="rId25"/>
    <p:sldId id="447" r:id="rId26"/>
    <p:sldId id="449" r:id="rId27"/>
    <p:sldId id="452" r:id="rId28"/>
    <p:sldId id="453" r:id="rId29"/>
    <p:sldId id="454" r:id="rId30"/>
    <p:sldId id="455" r:id="rId31"/>
    <p:sldId id="456" r:id="rId32"/>
    <p:sldId id="480" r:id="rId33"/>
    <p:sldId id="458" r:id="rId34"/>
    <p:sldId id="459" r:id="rId35"/>
    <p:sldId id="460" r:id="rId36"/>
    <p:sldId id="461" r:id="rId37"/>
    <p:sldId id="462" r:id="rId38"/>
    <p:sldId id="463" r:id="rId39"/>
    <p:sldId id="481" r:id="rId40"/>
    <p:sldId id="482" r:id="rId41"/>
    <p:sldId id="464" r:id="rId42"/>
    <p:sldId id="465" r:id="rId43"/>
    <p:sldId id="466" r:id="rId44"/>
    <p:sldId id="467" r:id="rId45"/>
    <p:sldId id="483" r:id="rId46"/>
    <p:sldId id="384" r:id="rId47"/>
    <p:sldId id="386" r:id="rId4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C07"/>
    <a:srgbClr val="FFFF00"/>
    <a:srgbClr val="FFFF66"/>
    <a:srgbClr val="144698"/>
    <a:srgbClr val="F0D510"/>
    <a:srgbClr val="0E3B9E"/>
    <a:srgbClr val="152197"/>
    <a:srgbClr val="102464"/>
    <a:srgbClr val="0228A2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34" autoAdjust="0"/>
    <p:restoredTop sz="54839" autoAdjust="0"/>
  </p:normalViewPr>
  <p:slideViewPr>
    <p:cSldViewPr>
      <p:cViewPr varScale="1">
        <p:scale>
          <a:sx n="115" d="100"/>
          <a:sy n="115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99653-9079-41CE-9358-3DC10044A8D5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042F7-AD29-42D1-8BFF-72781657DD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95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078C-E414-425E-A6F1-AEE6698B74DB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078C-E414-425E-A6F1-AEE6698B74DB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26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76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88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5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45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56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6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46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68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0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29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4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55" y="3934306"/>
            <a:ext cx="1919102" cy="4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400632" y="4698442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4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400" b="1" dirty="0">
                <a:solidFill>
                  <a:srgbClr val="144698"/>
                </a:solidFill>
              </a:rPr>
              <a:t>버디</a:t>
            </a:r>
            <a:r>
              <a:rPr lang="en-US" altLang="ko-KR" sz="1400" b="1" dirty="0">
                <a:solidFill>
                  <a:srgbClr val="144698"/>
                </a:solidFill>
              </a:rPr>
              <a:t>&amp;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키디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03" y="1766048"/>
            <a:ext cx="2974478" cy="315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80" y="6486722"/>
            <a:ext cx="2808312" cy="1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5362132" y="4993135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20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8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나도 잘하고 싶어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83568" y="1195338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1959728" y="1309737"/>
            <a:ext cx="6716728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아래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의 행동에 대해 올바른 도움 방법은 무엇일까요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네 가지 색 색연필을 사용해 사다리를 타고 내려가 올바른 도움 방법을 찾아보세요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763688" y="2283136"/>
            <a:ext cx="7004760" cy="4373695"/>
            <a:chOff x="1763688" y="2283136"/>
            <a:chExt cx="7004760" cy="4373695"/>
          </a:xfrm>
        </p:grpSpPr>
        <p:sp>
          <p:nvSpPr>
            <p:cNvPr id="10" name="직사각형 9"/>
            <p:cNvSpPr/>
            <p:nvPr/>
          </p:nvSpPr>
          <p:spPr>
            <a:xfrm>
              <a:off x="1763688" y="2283137"/>
              <a:ext cx="1676168" cy="12116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539885" y="2283137"/>
              <a:ext cx="1676168" cy="12116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316082" y="2283137"/>
              <a:ext cx="1676168" cy="12116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7092280" y="2283137"/>
              <a:ext cx="1676168" cy="12116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763688" y="5445224"/>
              <a:ext cx="1676168" cy="12116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539885" y="5445224"/>
              <a:ext cx="1676168" cy="12116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316082" y="5445224"/>
              <a:ext cx="1676168" cy="12116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092280" y="5445224"/>
              <a:ext cx="1676168" cy="12116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47528" y="5768388"/>
              <a:ext cx="1512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rgbClr val="144698"/>
                  </a:solidFill>
                </a:rPr>
                <a:t>성주의 성공을 같이 즐거워하며 축하해준다</a:t>
              </a:r>
              <a:r>
                <a:rPr lang="en-US" altLang="ko-KR" sz="1200" b="1" dirty="0">
                  <a:solidFill>
                    <a:srgbClr val="144698"/>
                  </a:solidFill>
                </a:rPr>
                <a:t>.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35896" y="5733256"/>
              <a:ext cx="1512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rgbClr val="144698"/>
                  </a:solidFill>
                </a:rPr>
                <a:t>성주의 말을 무시하지 않고 수업 내용을 쉽게 설명해준다</a:t>
              </a:r>
              <a:r>
                <a:rPr lang="en-US" altLang="ko-KR" sz="1200" b="1" dirty="0">
                  <a:solidFill>
                    <a:srgbClr val="144698"/>
                  </a:solidFill>
                </a:rPr>
                <a:t>.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36097" y="5733256"/>
              <a:ext cx="1512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rgbClr val="144698"/>
                  </a:solidFill>
                </a:rPr>
                <a:t>성주의 </a:t>
              </a:r>
              <a:r>
                <a:rPr lang="ko-KR" altLang="en-US" sz="1200" b="1" dirty="0">
                  <a:solidFill>
                    <a:srgbClr val="144698"/>
                  </a:solidFill>
                </a:rPr>
                <a:t>행동을 </a:t>
              </a:r>
              <a:endParaRPr lang="en-US" altLang="ko-KR" sz="1200" b="1" dirty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200" b="1" dirty="0" smtClean="0">
                  <a:solidFill>
                    <a:srgbClr val="144698"/>
                  </a:solidFill>
                </a:rPr>
                <a:t>놀리거나 </a:t>
              </a:r>
              <a:r>
                <a:rPr lang="ko-KR" altLang="en-US" sz="1200" b="1" dirty="0" err="1">
                  <a:solidFill>
                    <a:srgbClr val="144698"/>
                  </a:solidFill>
                </a:rPr>
                <a:t>따라하지</a:t>
              </a:r>
              <a:r>
                <a:rPr lang="ko-KR" altLang="en-US" sz="1200" b="1" dirty="0">
                  <a:solidFill>
                    <a:srgbClr val="144698"/>
                  </a:solidFill>
                </a:rPr>
                <a:t> 않는다</a:t>
              </a:r>
              <a:r>
                <a:rPr lang="en-US" altLang="ko-KR" sz="1200" b="1" dirty="0">
                  <a:solidFill>
                    <a:srgbClr val="144698"/>
                  </a:solidFill>
                </a:rPr>
                <a:t>.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74281" y="5733256"/>
              <a:ext cx="1512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rgbClr val="144698"/>
                  </a:solidFill>
                </a:rPr>
                <a:t>성주를 격려하며 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200" b="1" dirty="0" smtClean="0">
                  <a:solidFill>
                    <a:srgbClr val="144698"/>
                  </a:solidFill>
                </a:rPr>
                <a:t>남은 </a:t>
              </a:r>
              <a:r>
                <a:rPr lang="ko-KR" altLang="en-US" sz="1200" b="1" dirty="0">
                  <a:solidFill>
                    <a:srgbClr val="144698"/>
                  </a:solidFill>
                </a:rPr>
                <a:t>부분을 나누어 같이 오린다</a:t>
              </a:r>
              <a:r>
                <a:rPr lang="en-US" altLang="ko-KR" sz="1200" b="1" dirty="0">
                  <a:solidFill>
                    <a:srgbClr val="144698"/>
                  </a:solidFill>
                </a:rPr>
                <a:t>.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542770" y="3494744"/>
              <a:ext cx="118004" cy="1950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318967" y="3494744"/>
              <a:ext cx="118004" cy="1950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095164" y="3501008"/>
              <a:ext cx="118004" cy="1950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871362" y="3501008"/>
              <a:ext cx="118004" cy="1950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 rot="5400000">
              <a:off x="3406013" y="2925350"/>
              <a:ext cx="130587" cy="1813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 rot="5400000">
              <a:off x="3406013" y="4027792"/>
              <a:ext cx="130587" cy="1813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 rot="5400000">
              <a:off x="5233347" y="3498029"/>
              <a:ext cx="130587" cy="1813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 rot="5400000">
              <a:off x="7010755" y="2987335"/>
              <a:ext cx="130587" cy="1813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 rot="6284802">
              <a:off x="6989296" y="4027791"/>
              <a:ext cx="138171" cy="1813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122" name="Picture 2" descr="E:\졸업작품\교육용교재\이미지\나도잘하고싶어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7" r="8956"/>
            <a:stretch/>
          </p:blipFill>
          <p:spPr bwMode="auto">
            <a:xfrm>
              <a:off x="1763688" y="2283136"/>
              <a:ext cx="1676168" cy="1217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E:\졸업작품\교육용교재\이미지\나도잘하고싶어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9" r="9960"/>
            <a:stretch/>
          </p:blipFill>
          <p:spPr bwMode="auto">
            <a:xfrm>
              <a:off x="3539885" y="2283136"/>
              <a:ext cx="1676168" cy="1211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E:\졸업작품\교육용교재\이미지\나도잘하고싶어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9" r="8347"/>
            <a:stretch/>
          </p:blipFill>
          <p:spPr bwMode="auto">
            <a:xfrm>
              <a:off x="5318092" y="2283136"/>
              <a:ext cx="1674158" cy="122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 descr="E:\졸업작품\교육용교재\이미지\나도잘하고싶어4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52" r="8951"/>
            <a:stretch/>
          </p:blipFill>
          <p:spPr bwMode="auto">
            <a:xfrm>
              <a:off x="7092280" y="2296059"/>
              <a:ext cx="1676167" cy="1207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12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338793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는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뜀틀에 성공해서 친구들의 환호성을 받았습니다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나도 잘 해서 칭찬받았던 경험을 생각해보고 잘 할 수 있는 일 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3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가지를 순서대로 적어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123728" y="3050906"/>
            <a:ext cx="6087849" cy="3330422"/>
            <a:chOff x="2123728" y="3050906"/>
            <a:chExt cx="6087849" cy="3330422"/>
          </a:xfrm>
        </p:grpSpPr>
        <p:pic>
          <p:nvPicPr>
            <p:cNvPr id="1026" name="Picture 2" descr="E:\졸업작품\교육용교재\이미지\ㅇㄹㅇㄹㅇㄹㅇㄹㅇㄹㅇ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443" y="3050906"/>
              <a:ext cx="5990134" cy="3330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419870" y="4149079"/>
              <a:ext cx="576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144698"/>
                  </a:solidFill>
                </a:rPr>
                <a:t>1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위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71800" y="4869160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144698"/>
                  </a:solidFill>
                </a:rPr>
                <a:t>2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위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23728" y="5672281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144698"/>
                  </a:solidFill>
                </a:rPr>
                <a:t>3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위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4063405" y="4149079"/>
              <a:ext cx="1948755" cy="432049"/>
            </a:xfrm>
            <a:prstGeom prst="rect">
              <a:avLst/>
            </a:prstGeom>
            <a:solidFill>
              <a:schemeClr val="bg1">
                <a:lumMod val="95000"/>
                <a:alpha val="61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3419872" y="4869159"/>
              <a:ext cx="3384374" cy="432049"/>
            </a:xfrm>
            <a:prstGeom prst="rect">
              <a:avLst/>
            </a:prstGeom>
            <a:solidFill>
              <a:schemeClr val="bg1">
                <a:lumMod val="95000"/>
                <a:alpha val="61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2771800" y="5594755"/>
              <a:ext cx="4896544" cy="432049"/>
            </a:xfrm>
            <a:prstGeom prst="rect">
              <a:avLst/>
            </a:prstGeom>
            <a:solidFill>
              <a:schemeClr val="bg1">
                <a:lumMod val="95000"/>
                <a:alpha val="61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86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48280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내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짝이 제일 잘 할 수 있는 일 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3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가지를 조사해 순서대로 적어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123728" y="2622367"/>
            <a:ext cx="6087849" cy="3330422"/>
            <a:chOff x="2123728" y="2622367"/>
            <a:chExt cx="6087849" cy="3330422"/>
          </a:xfrm>
        </p:grpSpPr>
        <p:pic>
          <p:nvPicPr>
            <p:cNvPr id="1026" name="Picture 2" descr="E:\졸업작품\교육용교재\이미지\ㅇㄹㅇㄹㅇㄹㅇㄹㅇㄹㅇ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443" y="2622367"/>
              <a:ext cx="5990134" cy="3330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419871" y="3720540"/>
              <a:ext cx="50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144698"/>
                  </a:solidFill>
                </a:rPr>
                <a:t>1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위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71799" y="4440621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144698"/>
                  </a:solidFill>
                </a:rPr>
                <a:t>2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위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23728" y="5243742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144698"/>
                  </a:solidFill>
                </a:rPr>
                <a:t>3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위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4063405" y="3720540"/>
              <a:ext cx="1948755" cy="432049"/>
            </a:xfrm>
            <a:prstGeom prst="rect">
              <a:avLst/>
            </a:prstGeom>
            <a:solidFill>
              <a:schemeClr val="bg1">
                <a:lumMod val="95000"/>
                <a:alpha val="61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3419872" y="4440620"/>
              <a:ext cx="3384374" cy="432049"/>
            </a:xfrm>
            <a:prstGeom prst="rect">
              <a:avLst/>
            </a:prstGeom>
            <a:solidFill>
              <a:schemeClr val="bg1">
                <a:lumMod val="95000"/>
                <a:alpha val="61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2771800" y="5166216"/>
              <a:ext cx="4896544" cy="432049"/>
            </a:xfrm>
            <a:prstGeom prst="rect">
              <a:avLst/>
            </a:prstGeom>
            <a:solidFill>
              <a:schemeClr val="bg1">
                <a:lumMod val="95000"/>
                <a:alpha val="61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668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나도 잘하고 싶어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졸업작품\교육용교재\이미지\나도잘하고싶어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31493"/>
            <a:ext cx="3448883" cy="19217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1427667" y="5238022"/>
            <a:ext cx="7032765" cy="106035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이와</a:t>
            </a:r>
            <a:r>
              <a:rPr lang="ko-KR" altLang="en-US" sz="2800" b="1" dirty="0" smtClean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친구들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이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성주의 마음을 이해하고 </a:t>
            </a:r>
            <a:r>
              <a:rPr lang="ko-KR" altLang="en-US" sz="1600" b="1" dirty="0" err="1">
                <a:solidFill>
                  <a:schemeClr val="accent1"/>
                </a:solidFill>
                <a:latin typeface="+mn-ea"/>
                <a:ea typeface="+mn-ea"/>
              </a:rPr>
              <a:t>모둠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활동을</a:t>
            </a:r>
            <a:endParaRPr lang="en-US" altLang="ko-KR" sz="16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잘 마칠 수 있는 방법을 생각해 봅시다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  <a:ea typeface="+mn-ea"/>
              </a:rPr>
              <a:t>.</a:t>
            </a:r>
            <a:endParaRPr lang="ko-KR" altLang="en-US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08481" y="2652359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성주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922191" y="3070839"/>
            <a:ext cx="7004288" cy="6970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는 수업 내용을 잘 이해하지 못하고 가위질도 서툽니다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또 당황하면 같은 말을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반복하거나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발음이 부정확해지고 갑자기 교실을 뛰쳐나가는 등의 행동을 보입니다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738943" y="3910614"/>
            <a:ext cx="1171378" cy="1152128"/>
            <a:chOff x="3203848" y="4221088"/>
            <a:chExt cx="1171378" cy="1152128"/>
          </a:xfrm>
        </p:grpSpPr>
        <p:sp>
          <p:nvSpPr>
            <p:cNvPr id="23" name="타원 22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23098" y="4533639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서연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6" name="제목 1"/>
          <p:cNvSpPr txBox="1">
            <a:spLocks/>
          </p:cNvSpPr>
          <p:nvPr/>
        </p:nvSpPr>
        <p:spPr>
          <a:xfrm>
            <a:off x="2942193" y="4261832"/>
            <a:ext cx="5654753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이와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친구들은 이런 성주와 함께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모둠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활동을 하는 것이 불만입니다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2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  <p:bldP spid="2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모둠에서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이의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역할은 무엇인가요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모둠에서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의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역할은 무엇인가요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338793" cy="87568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 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모둠의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인쇄물이 왜 찢어졌나요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사건이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일어난 순서를 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3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단계로 생각하며 적어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아래쪽 화살표 4"/>
          <p:cNvSpPr/>
          <p:nvPr/>
        </p:nvSpPr>
        <p:spPr>
          <a:xfrm>
            <a:off x="4932040" y="3683190"/>
            <a:ext cx="432048" cy="36004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411760" y="2785253"/>
            <a:ext cx="5688632" cy="753922"/>
            <a:chOff x="2411760" y="2675079"/>
            <a:chExt cx="5688632" cy="753922"/>
          </a:xfrm>
        </p:grpSpPr>
        <p:sp>
          <p:nvSpPr>
            <p:cNvPr id="10" name="직사각형 9"/>
            <p:cNvSpPr/>
            <p:nvPr/>
          </p:nvSpPr>
          <p:spPr>
            <a:xfrm>
              <a:off x="2411760" y="2675079"/>
              <a:ext cx="5688632" cy="7539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83768" y="2898151"/>
              <a:ext cx="2160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/>
              </a:pPr>
              <a:r>
                <a:rPr lang="ko-KR" altLang="en-US" sz="1600" b="1" dirty="0">
                  <a:solidFill>
                    <a:srgbClr val="144698"/>
                  </a:solidFill>
                </a:rPr>
                <a:t>성주의 가위질이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cxnSp>
          <p:nvCxnSpPr>
            <p:cNvPr id="7" name="직선 연결선 6"/>
            <p:cNvCxnSpPr/>
            <p:nvPr/>
          </p:nvCxnSpPr>
          <p:spPr>
            <a:xfrm>
              <a:off x="4499992" y="3205928"/>
              <a:ext cx="35283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"/>
          <p:cNvGrpSpPr/>
          <p:nvPr/>
        </p:nvGrpSpPr>
        <p:grpSpPr>
          <a:xfrm>
            <a:off x="2411760" y="4242334"/>
            <a:ext cx="5688632" cy="753922"/>
            <a:chOff x="2411760" y="4132160"/>
            <a:chExt cx="5688632" cy="753922"/>
          </a:xfrm>
        </p:grpSpPr>
        <p:sp>
          <p:nvSpPr>
            <p:cNvPr id="18" name="직사각형 17"/>
            <p:cNvSpPr/>
            <p:nvPr/>
          </p:nvSpPr>
          <p:spPr>
            <a:xfrm>
              <a:off x="2411760" y="4132160"/>
              <a:ext cx="5688632" cy="7539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83768" y="4365104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2"/>
              </a:pPr>
              <a:r>
                <a:rPr lang="ko-KR" altLang="en-US" sz="1600" b="1" dirty="0" err="1" smtClean="0">
                  <a:solidFill>
                    <a:srgbClr val="144698"/>
                  </a:solidFill>
                </a:rPr>
                <a:t>모둠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 친구들이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cxnSp>
          <p:nvCxnSpPr>
            <p:cNvPr id="24" name="직선 연결선 23"/>
            <p:cNvCxnSpPr/>
            <p:nvPr/>
          </p:nvCxnSpPr>
          <p:spPr>
            <a:xfrm>
              <a:off x="4355976" y="4672881"/>
              <a:ext cx="36724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2411760" y="5699414"/>
            <a:ext cx="5688632" cy="753922"/>
            <a:chOff x="2411760" y="5589240"/>
            <a:chExt cx="5688632" cy="753922"/>
          </a:xfrm>
        </p:grpSpPr>
        <p:sp>
          <p:nvSpPr>
            <p:cNvPr id="19" name="직사각형 18"/>
            <p:cNvSpPr/>
            <p:nvPr/>
          </p:nvSpPr>
          <p:spPr>
            <a:xfrm>
              <a:off x="2411760" y="5589240"/>
              <a:ext cx="5688632" cy="7539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83768" y="5805264"/>
              <a:ext cx="5544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3"/>
              </a:pPr>
              <a:r>
                <a:rPr lang="ko-KR" altLang="en-US" sz="1600" b="1" dirty="0">
                  <a:solidFill>
                    <a:srgbClr val="144698"/>
                  </a:solidFill>
                </a:rPr>
                <a:t>결국 성주 </a:t>
              </a:r>
              <a:r>
                <a:rPr lang="ko-KR" altLang="en-US" sz="1600" b="1" dirty="0" err="1">
                  <a:solidFill>
                    <a:srgbClr val="144698"/>
                  </a:solidFill>
                </a:rPr>
                <a:t>모둠의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 인쇄물이 찢어지고 말았습니다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</p:grpSp>
      <p:sp>
        <p:nvSpPr>
          <p:cNvPr id="26" name="아래쪽 화살표 25"/>
          <p:cNvSpPr/>
          <p:nvPr/>
        </p:nvSpPr>
        <p:spPr>
          <a:xfrm>
            <a:off x="4932040" y="5157192"/>
            <a:ext cx="432048" cy="36004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2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87568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가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잘 한 활동은 무엇인가요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또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잘 했을 때 성주의 기분을 상상하여 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말풍선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안에 적어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411760" y="2675079"/>
            <a:ext cx="5688632" cy="3490225"/>
            <a:chOff x="2411760" y="2675079"/>
            <a:chExt cx="5688632" cy="3490225"/>
          </a:xfrm>
        </p:grpSpPr>
        <p:sp>
          <p:nvSpPr>
            <p:cNvPr id="9" name="직사각형 8"/>
            <p:cNvSpPr/>
            <p:nvPr/>
          </p:nvSpPr>
          <p:spPr>
            <a:xfrm>
              <a:off x="2411760" y="2675079"/>
              <a:ext cx="5688632" cy="3490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90062" y="2777038"/>
              <a:ext cx="2441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성주가 잘 한 것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83768" y="3861048"/>
              <a:ext cx="2441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성주의 기분은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" name="타원형 설명선 1"/>
            <p:cNvSpPr/>
            <p:nvPr/>
          </p:nvSpPr>
          <p:spPr>
            <a:xfrm>
              <a:off x="5004048" y="4293096"/>
              <a:ext cx="2880320" cy="1584176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170" name="Picture 2" descr="E:\졸업작품\교육용교재\이미지\나도잘하고싶어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46"/>
            <a:stretch/>
          </p:blipFill>
          <p:spPr bwMode="auto">
            <a:xfrm>
              <a:off x="2562658" y="4365104"/>
              <a:ext cx="2155490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78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졸업작품\교육용교재\이미지\나도잘하고싶어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87" y="2589547"/>
            <a:ext cx="4617181" cy="25726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611560" y="2570356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100" b="1" dirty="0">
                <a:solidFill>
                  <a:srgbClr val="144698"/>
                </a:solidFill>
              </a:rPr>
              <a:t>버디</a:t>
            </a:r>
            <a:r>
              <a:rPr lang="en-US" altLang="ko-KR" sz="1100" b="1" dirty="0">
                <a:solidFill>
                  <a:srgbClr val="144698"/>
                </a:solidFill>
              </a:rPr>
              <a:t>&amp;</a:t>
            </a:r>
            <a:r>
              <a:rPr lang="ko-KR" altLang="en-US" sz="1100" b="1" dirty="0" smtClean="0">
                <a:solidFill>
                  <a:srgbClr val="144698"/>
                </a:solidFill>
              </a:rPr>
              <a:t>키디</a:t>
            </a:r>
            <a:endParaRPr lang="en-US" altLang="ko-KR" sz="1100" b="1" dirty="0" smtClean="0">
              <a:solidFill>
                <a:srgbClr val="144698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659089" cy="175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92310" y="2831966"/>
            <a:ext cx="198271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16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16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46980" y="5229200"/>
            <a:ext cx="3240361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나도 잘하고 싶어</a:t>
            </a:r>
            <a:endParaRPr lang="ko-KR" altLang="en-US" sz="28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87568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이가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잘 하지 못한 활동은 무엇인가요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또 잘 하지 못했을 때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서연이의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기분을 상상하여 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말풍선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안에 적어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5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411760" y="2675079"/>
            <a:ext cx="5688632" cy="3490225"/>
            <a:chOff x="2411760" y="2675079"/>
            <a:chExt cx="5688632" cy="3490225"/>
          </a:xfrm>
        </p:grpSpPr>
        <p:sp>
          <p:nvSpPr>
            <p:cNvPr id="9" name="직사각형 8"/>
            <p:cNvSpPr/>
            <p:nvPr/>
          </p:nvSpPr>
          <p:spPr>
            <a:xfrm>
              <a:off x="2411760" y="2675079"/>
              <a:ext cx="5688632" cy="3490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90062" y="2777038"/>
              <a:ext cx="2585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서연이가 잘 하지 못한 것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83768" y="3861048"/>
              <a:ext cx="2441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서연이의 기분은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14" name="타원형 설명선 13"/>
            <p:cNvSpPr/>
            <p:nvPr/>
          </p:nvSpPr>
          <p:spPr>
            <a:xfrm>
              <a:off x="4684783" y="4293096"/>
              <a:ext cx="2880320" cy="1584176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194" name="Picture 2" descr="E:\졸업작품\교육용교재\이미지\나도잘하고싶어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00" r="17640"/>
            <a:stretch/>
          </p:blipFill>
          <p:spPr bwMode="auto">
            <a:xfrm>
              <a:off x="2555776" y="4221088"/>
              <a:ext cx="1980222" cy="1861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823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나도 잘하고 싶어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698833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내가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와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같은 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모둠이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된다면 어떨까요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성주와 같은 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모둠이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되었을 때의 어려운 점과 좋은 점을 각각 찾아보고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모둠활동에서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성주를 도와줄 수 있는 방법을 생각해 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3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가지 적어 보세요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411760" y="3124412"/>
            <a:ext cx="5864758" cy="3184908"/>
            <a:chOff x="2222170" y="2980396"/>
            <a:chExt cx="5864758" cy="3184908"/>
          </a:xfrm>
        </p:grpSpPr>
        <p:sp>
          <p:nvSpPr>
            <p:cNvPr id="13" name="직사각형 12"/>
            <p:cNvSpPr/>
            <p:nvPr/>
          </p:nvSpPr>
          <p:spPr>
            <a:xfrm>
              <a:off x="2222170" y="2980396"/>
              <a:ext cx="2762362" cy="1512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148064" y="2980396"/>
              <a:ext cx="2938864" cy="31849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222170" y="4653136"/>
              <a:ext cx="2762362" cy="1512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22170" y="3054037"/>
              <a:ext cx="2441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어려운 점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8464" y="4736177"/>
              <a:ext cx="2441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좋은 점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96507" y="2980396"/>
              <a:ext cx="2441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도움을 주는 방법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20072" y="3459480"/>
              <a:ext cx="244197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en-US" altLang="ko-KR" sz="1600" b="1" dirty="0" smtClean="0">
                  <a:solidFill>
                    <a:srgbClr val="144698"/>
                  </a:solidFill>
                </a:rPr>
                <a:t> </a:t>
              </a:r>
            </a:p>
            <a:p>
              <a:pPr marL="228600" indent="-228600">
                <a:buFont typeface="+mj-lt"/>
                <a:buAutoNum type="arabicPeriod"/>
              </a:pPr>
              <a:endParaRPr lang="en-US" altLang="ko-KR" sz="1600" b="1" dirty="0" smtClean="0">
                <a:solidFill>
                  <a:srgbClr val="144698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endParaRPr lang="en-US" altLang="ko-KR" sz="1600" b="1" dirty="0">
                <a:solidFill>
                  <a:srgbClr val="144698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endParaRPr lang="en-US" altLang="ko-KR" sz="1600" b="1" dirty="0" smtClean="0">
                <a:solidFill>
                  <a:srgbClr val="144698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sz="1600" b="1" dirty="0">
                  <a:solidFill>
                    <a:srgbClr val="144698"/>
                  </a:solidFill>
                </a:rPr>
                <a:t> 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   </a:t>
              </a:r>
            </a:p>
            <a:p>
              <a:pPr marL="228600" indent="-228600">
                <a:buFont typeface="+mj-lt"/>
                <a:buAutoNum type="arabicPeriod"/>
              </a:pPr>
              <a:endParaRPr lang="en-US" altLang="ko-KR" sz="1600" b="1" dirty="0">
                <a:solidFill>
                  <a:srgbClr val="144698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endParaRPr lang="en-US" altLang="ko-KR" sz="1600" b="1" dirty="0" smtClean="0">
                <a:solidFill>
                  <a:srgbClr val="144698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endParaRPr lang="en-US" altLang="ko-KR" sz="1600" b="1" dirty="0" smtClean="0">
                <a:solidFill>
                  <a:srgbClr val="144698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sz="1600" b="1" dirty="0" smtClean="0">
                  <a:solidFill>
                    <a:srgbClr val="144698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 </a:t>
              </a:r>
            </a:p>
            <a:p>
              <a:pPr marL="228600" indent="-228600">
                <a:buFont typeface="+mj-lt"/>
                <a:buAutoNum type="arabicPeriod"/>
              </a:pPr>
              <a:endParaRPr lang="en-US" altLang="ko-KR" sz="1200" b="1" dirty="0">
                <a:solidFill>
                  <a:srgbClr val="144698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6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340768"/>
            <a:ext cx="6266785" cy="12450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여러 가지 상황에서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를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위해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올바르게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도와주고 있는 친구는 누구인가요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올바르게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도와주고 있는 친구에게 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O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표 해주세요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196752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467134" y="2665954"/>
            <a:ext cx="7209322" cy="3912546"/>
            <a:chOff x="1061098" y="2565613"/>
            <a:chExt cx="7209322" cy="3912546"/>
          </a:xfrm>
        </p:grpSpPr>
        <p:sp>
          <p:nvSpPr>
            <p:cNvPr id="14" name="직사각형 13"/>
            <p:cNvSpPr/>
            <p:nvPr/>
          </p:nvSpPr>
          <p:spPr>
            <a:xfrm>
              <a:off x="2365764" y="2650981"/>
              <a:ext cx="5904656" cy="3774022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제목 1"/>
            <p:cNvSpPr txBox="1">
              <a:spLocks/>
            </p:cNvSpPr>
            <p:nvPr/>
          </p:nvSpPr>
          <p:spPr>
            <a:xfrm>
              <a:off x="2362084" y="2565613"/>
              <a:ext cx="5476288" cy="3912546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77000"/>
                </a:lnSpc>
              </a:pP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서연 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쉬운 말을 사용해 천천히 설명해 준다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algn="l">
                <a:lnSpc>
                  <a:spcPct val="177000"/>
                </a:lnSpc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재웅 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어차피 설명해줘도 이해 못하니까 설명은 생략한다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algn="l">
                <a:lnSpc>
                  <a:spcPct val="177000"/>
                </a:lnSpc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서연 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무조건 도와주어야 할 친구니까 내가 다 오려준다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algn="l">
                <a:lnSpc>
                  <a:spcPct val="177000"/>
                </a:lnSpc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재웅 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잘 하고 있다고 격려해주고 도와서 같이 오려준다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algn="l">
                <a:lnSpc>
                  <a:spcPct val="177000"/>
                </a:lnSpc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서연 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발음이 부정확해 알아듣기 어려우니 같이 대화하지 않는다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algn="l">
                <a:lnSpc>
                  <a:spcPct val="177000"/>
                </a:lnSpc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재웅 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끝까지 성주의 말을 들어주고 정확한 발음을 </a:t>
              </a: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알려준다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algn="l">
                <a:lnSpc>
                  <a:spcPct val="177000"/>
                </a:lnSpc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서연 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성주에게 먼저 다가가 말을 건다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algn="l">
                <a:lnSpc>
                  <a:spcPct val="177000"/>
                </a:lnSpc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재웅 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친구들과 수군거리며 성주를 모른척한다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algn="l">
                <a:lnSpc>
                  <a:spcPct val="177000"/>
                </a:lnSpc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서연 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성공한 성주에게 잘 했다고 환호해준다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algn="l">
                <a:lnSpc>
                  <a:spcPct val="177000"/>
                </a:lnSpc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재웅 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성주의 뒤뚱거리는 모습을 흉내 내며 친구들과 웃는다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  <a:endParaRPr lang="en-US" altLang="ko-KR" sz="1400" b="1" dirty="0" smtClean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cxnSp>
          <p:nvCxnSpPr>
            <p:cNvPr id="19" name="직선 연결선 18"/>
            <p:cNvCxnSpPr/>
            <p:nvPr/>
          </p:nvCxnSpPr>
          <p:spPr>
            <a:xfrm>
              <a:off x="2365764" y="3011021"/>
              <a:ext cx="5904656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2365764" y="3387304"/>
              <a:ext cx="5904656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2365764" y="3763587"/>
              <a:ext cx="5904656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365764" y="4139870"/>
              <a:ext cx="5904656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>
              <a:endCxn id="14" idx="3"/>
            </p:cNvCxnSpPr>
            <p:nvPr/>
          </p:nvCxnSpPr>
          <p:spPr>
            <a:xfrm>
              <a:off x="2365764" y="4516153"/>
              <a:ext cx="5904656" cy="21839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7694356" y="2650981"/>
              <a:ext cx="0" cy="3774022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flipV="1">
              <a:off x="2365764" y="4890377"/>
              <a:ext cx="5904656" cy="2059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flipV="1">
              <a:off x="2365764" y="5267689"/>
              <a:ext cx="5904656" cy="103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2365764" y="5645002"/>
              <a:ext cx="5904656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2365764" y="6021288"/>
              <a:ext cx="5904656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18" name="Picture 2" descr="E:\졸업작품\교육용교재\이미지\나도잘하고싶어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971" y="2642859"/>
              <a:ext cx="1321481" cy="75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" name="Picture 3" descr="E:\졸업작품\교육용교재\이미지\나도잘하고싶어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098" y="3398908"/>
              <a:ext cx="1325354" cy="750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E:\졸업작품\교육용교재\이미지\나도잘하고싶어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098" y="4149080"/>
              <a:ext cx="1324268" cy="741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1" name="Picture 5" descr="E:\졸업작품\교육용교재\이미지\나도잘하고싶어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098" y="4890377"/>
              <a:ext cx="1325354" cy="754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E:\졸업작품\교육용교재\이미지\나도잘하고싶어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971" y="5645002"/>
              <a:ext cx="1324268" cy="78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95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20" y="4181052"/>
            <a:ext cx="2081133" cy="184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044646" y="1349609"/>
            <a:ext cx="6806337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와 </a:t>
            </a:r>
            <a:r>
              <a:rPr lang="ko-KR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그리고 우리 모두는 잘 하고 싶지만 잘 하지 못해 속상한 경험이 있습니다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이럴 때 격려가 필요합니다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내가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듣고 싶은 격려의 말을 적어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777025" y="1336044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3785324" y="2719952"/>
            <a:ext cx="4752529" cy="3157319"/>
            <a:chOff x="3275855" y="2488172"/>
            <a:chExt cx="4865311" cy="3389100"/>
          </a:xfrm>
        </p:grpSpPr>
        <p:sp>
          <p:nvSpPr>
            <p:cNvPr id="46" name="타원형 설명선 45"/>
            <p:cNvSpPr/>
            <p:nvPr/>
          </p:nvSpPr>
          <p:spPr>
            <a:xfrm>
              <a:off x="3275855" y="2488172"/>
              <a:ext cx="4865311" cy="3389100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27984" y="2719953"/>
              <a:ext cx="27300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rgbClr val="144698"/>
                  </a:solidFill>
                </a:rPr>
                <a:t>내가 듣고 싶은 격려의 말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3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806337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가위질을 잘 하지 못해 속상한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에게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격려의 말을 남겨 주세요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600" b="1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3883154" y="2721644"/>
            <a:ext cx="4505270" cy="3155628"/>
            <a:chOff x="3275855" y="2488172"/>
            <a:chExt cx="4865311" cy="3389100"/>
          </a:xfrm>
        </p:grpSpPr>
        <p:sp>
          <p:nvSpPr>
            <p:cNvPr id="28" name="타원형 설명선 27"/>
            <p:cNvSpPr/>
            <p:nvPr/>
          </p:nvSpPr>
          <p:spPr>
            <a:xfrm>
              <a:off x="3275855" y="2488172"/>
              <a:ext cx="4865311" cy="3389100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78581" y="2783849"/>
              <a:ext cx="3188264" cy="33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rgbClr val="144698"/>
                  </a:solidFill>
                </a:rPr>
                <a:t>성주에게 하고 싶은 격려의 말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</p:grpSp>
      <p:pic>
        <p:nvPicPr>
          <p:cNvPr id="11267" name="Picture 3" descr="E:\졸업작품\교육용교재\이미지\나도잘하고싶어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3" r="22608"/>
          <a:stretch/>
        </p:blipFill>
        <p:spPr bwMode="auto">
          <a:xfrm>
            <a:off x="1646106" y="4077072"/>
            <a:ext cx="1869353" cy="195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806337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뜀틀을 잘 하지 못해 속상한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이에게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격려의 말을 남겨 주세요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600" b="1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5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3814415" y="2780928"/>
            <a:ext cx="4577278" cy="3096344"/>
            <a:chOff x="3275855" y="2488172"/>
            <a:chExt cx="4865311" cy="3389100"/>
          </a:xfrm>
        </p:grpSpPr>
        <p:sp>
          <p:nvSpPr>
            <p:cNvPr id="9" name="타원형 설명선 8"/>
            <p:cNvSpPr/>
            <p:nvPr/>
          </p:nvSpPr>
          <p:spPr>
            <a:xfrm>
              <a:off x="3275855" y="2488172"/>
              <a:ext cx="4865311" cy="3389100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0480" y="2852936"/>
              <a:ext cx="3402016" cy="33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rgbClr val="144698"/>
                  </a:solidFill>
                </a:rPr>
                <a:t>서연이에게 하고 싶은 격려의 말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</p:grpSp>
      <p:pic>
        <p:nvPicPr>
          <p:cNvPr id="11" name="Picture 2" descr="E:\졸업작품\교육용교재\이미지\나도잘하고싶어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4" r="28970"/>
          <a:stretch/>
        </p:blipFill>
        <p:spPr bwMode="auto">
          <a:xfrm>
            <a:off x="1691680" y="3691814"/>
            <a:ext cx="1834702" cy="258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나도 잘하고 싶어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 txBox="1">
            <a:spLocks/>
          </p:cNvSpPr>
          <p:nvPr/>
        </p:nvSpPr>
        <p:spPr>
          <a:xfrm>
            <a:off x="1723200" y="5176957"/>
            <a:ext cx="7169280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</a:rPr>
              <a:t>이가 어떻게 </a:t>
            </a: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를 이해하고 </a:t>
            </a:r>
            <a:endParaRPr lang="en-US" altLang="ko-KR" sz="16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친구들과 함께 </a:t>
            </a:r>
            <a:r>
              <a:rPr lang="ko-KR" altLang="en-US" sz="1600" b="1" dirty="0" err="1" smtClean="0">
                <a:solidFill>
                  <a:schemeClr val="accent1"/>
                </a:solidFill>
                <a:latin typeface="+mn-ea"/>
                <a:ea typeface="+mn-ea"/>
              </a:rPr>
              <a:t>모둠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 활동을 잘 마칠 수 있었는지 생각해 봅시다</a:t>
            </a:r>
            <a:r>
              <a:rPr lang="en-US" altLang="ko-KR" sz="16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endParaRPr lang="en-US" altLang="ko-KR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22521" y="1597936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성주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812136" y="2008872"/>
            <a:ext cx="7004288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는 가위질이 서툴고 발음도 부정확하며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수업 내용을 잘 이해하지 못하는 등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지적 발달이 느린 친구입니다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2993886" y="3717032"/>
            <a:ext cx="1171378" cy="1152128"/>
            <a:chOff x="3203848" y="4221088"/>
            <a:chExt cx="1171378" cy="1152128"/>
          </a:xfrm>
        </p:grpSpPr>
        <p:sp>
          <p:nvSpPr>
            <p:cNvPr id="23" name="타원 22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23098" y="4533639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서연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6" name="제목 1"/>
          <p:cNvSpPr txBox="1">
            <a:spLocks/>
          </p:cNvSpPr>
          <p:nvPr/>
        </p:nvSpPr>
        <p:spPr>
          <a:xfrm>
            <a:off x="4213135" y="4165015"/>
            <a:ext cx="4823361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이와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친구들은 성주 탓으로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모둠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활동이 엉망이 되었다며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성주를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원망합니다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774649" y="3284984"/>
            <a:ext cx="184596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성주와 같은 </a:t>
            </a: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</a:rPr>
              <a:t>모둠인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19" name="Picture 2" descr="E:\졸업작품\교육용교재\이미지\나도잘하고싶어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3" y="1373935"/>
            <a:ext cx="3083340" cy="17180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0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  <p:bldP spid="26" grpId="0" build="p"/>
      <p:bldP spid="1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194777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우리 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모둠에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선사 시대의 특징을 정리하라는 과제가 주어진다면 성주에게 어떤 역할을 맡기고 싶은지 적어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636912"/>
            <a:ext cx="5688632" cy="3528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81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나도 잘하고 싶어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57496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123728" y="1562016"/>
            <a:ext cx="7020272" cy="166199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사회 선생님께서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“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성주는 잘하고 싶지만 그게 느리고 잘 되지 않아서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속상한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마음이 들 거야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”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라고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말씀해 주셨습니다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이는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의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이런 마음을 어떤 과정을 통해 깨닫게 되었나요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89959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267744" y="3284984"/>
            <a:ext cx="5832648" cy="2880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8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나도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나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이처럼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잘하고 싶지만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잘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하지 못해 속상했던 경험을 적어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708920"/>
            <a:ext cx="5688632" cy="3528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08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266785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잘 하지 못해 속상했던 경험을 극복한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나만의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비법이 있다면 적어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636912"/>
            <a:ext cx="5688632" cy="3528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61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나도 잘하고 싶어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338793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모둠의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인쇄물이 찢어졌습니다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이런 부정적인 결과가 생기게 된 과정을 순차적으로 생각해 보고 정리해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403648" y="3140968"/>
            <a:ext cx="7107536" cy="2482114"/>
            <a:chOff x="1403648" y="3140968"/>
            <a:chExt cx="7107536" cy="2482114"/>
          </a:xfrm>
        </p:grpSpPr>
        <p:sp>
          <p:nvSpPr>
            <p:cNvPr id="30" name="직사각형 29"/>
            <p:cNvSpPr/>
            <p:nvPr/>
          </p:nvSpPr>
          <p:spPr>
            <a:xfrm>
              <a:off x="1403648" y="3140968"/>
              <a:ext cx="7107536" cy="2482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75656" y="3364040"/>
              <a:ext cx="554461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/>
              </a:pPr>
              <a:r>
                <a:rPr lang="ko-KR" altLang="en-US" sz="1400" b="1" dirty="0" err="1">
                  <a:solidFill>
                    <a:srgbClr val="144698"/>
                  </a:solidFill>
                </a:rPr>
                <a:t>모둠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 친구들이 성주에게 가위질을 맡겼습니다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 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 marL="342900" indent="-342900">
                <a:buFont typeface="+mj-lt"/>
                <a:buAutoNum type="arabicParenR"/>
              </a:pPr>
              <a:endParaRPr lang="en-US" altLang="ko-KR" sz="1400" b="1" dirty="0">
                <a:solidFill>
                  <a:srgbClr val="144698"/>
                </a:solidFill>
              </a:endParaRPr>
            </a:p>
            <a:p>
              <a:pPr marL="342900" indent="-342900">
                <a:buFont typeface="+mj-lt"/>
                <a:buAutoNum type="arabicParenR"/>
              </a:pPr>
              <a:r>
                <a:rPr lang="ko-KR" altLang="en-US" sz="1400" b="1" dirty="0">
                  <a:solidFill>
                    <a:srgbClr val="144698"/>
                  </a:solidFill>
                </a:rPr>
                <a:t>성주의 가위질이 너무 느려 </a:t>
              </a:r>
              <a:r>
                <a:rPr lang="ko-KR" altLang="en-US" sz="1400" b="1" dirty="0" err="1">
                  <a:solidFill>
                    <a:srgbClr val="144698"/>
                  </a:solidFill>
                </a:rPr>
                <a:t>모둠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 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친구들이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 marL="342900" indent="-342900">
                <a:buFont typeface="+mj-lt"/>
                <a:buAutoNum type="arabicParenR"/>
              </a:pPr>
              <a:endParaRPr lang="en-US" altLang="ko-KR" sz="1400" b="1" dirty="0">
                <a:solidFill>
                  <a:srgbClr val="144698"/>
                </a:solidFill>
              </a:endParaRPr>
            </a:p>
            <a:p>
              <a:pPr marL="342900" indent="-342900">
                <a:buFont typeface="+mj-lt"/>
                <a:buAutoNum type="arabicParenR"/>
              </a:pPr>
              <a:r>
                <a:rPr lang="ko-KR" altLang="en-US" sz="1400" b="1" dirty="0">
                  <a:solidFill>
                    <a:srgbClr val="144698"/>
                  </a:solidFill>
                </a:rPr>
                <a:t>당황한 성주의 가위질이 더 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 marL="342900" indent="-342900">
                <a:buFont typeface="+mj-lt"/>
                <a:buAutoNum type="arabicParenR"/>
              </a:pPr>
              <a:endParaRPr lang="en-US" altLang="ko-KR" sz="1400" b="1" dirty="0">
                <a:solidFill>
                  <a:srgbClr val="144698"/>
                </a:solidFill>
              </a:endParaRPr>
            </a:p>
            <a:p>
              <a:pPr marL="342900" indent="-342900">
                <a:buFont typeface="+mj-lt"/>
                <a:buAutoNum type="arabicParenR"/>
              </a:pPr>
              <a:r>
                <a:rPr lang="ko-KR" altLang="en-US" sz="1400" b="1" dirty="0" err="1">
                  <a:solidFill>
                    <a:srgbClr val="144698"/>
                  </a:solidFill>
                </a:rPr>
                <a:t>모둠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 친구들이 성주의 가위를 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 marL="342900" indent="-342900">
                <a:buFont typeface="+mj-lt"/>
                <a:buAutoNum type="arabicParenR"/>
              </a:pPr>
              <a:endParaRPr lang="en-US" altLang="ko-KR" sz="1400" b="1" dirty="0">
                <a:solidFill>
                  <a:srgbClr val="144698"/>
                </a:solidFill>
              </a:endParaRPr>
            </a:p>
            <a:p>
              <a:pPr marL="342900" indent="-342900">
                <a:buFont typeface="+mj-lt"/>
                <a:buAutoNum type="arabicParenR"/>
              </a:pPr>
              <a:r>
                <a:rPr lang="ko-KR" altLang="en-US" sz="1400" b="1" dirty="0" err="1">
                  <a:solidFill>
                    <a:srgbClr val="144698"/>
                  </a:solidFill>
                </a:rPr>
                <a:t>모둠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 친구들과 성주 사이의 인쇄물이 찢어지고 말았습니다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 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cxnSp>
          <p:nvCxnSpPr>
            <p:cNvPr id="32" name="직선 연결선 31"/>
            <p:cNvCxnSpPr/>
            <p:nvPr/>
          </p:nvCxnSpPr>
          <p:spPr>
            <a:xfrm>
              <a:off x="5449799" y="4038905"/>
              <a:ext cx="27013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4190704" y="4470953"/>
              <a:ext cx="39604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4343104" y="4903001"/>
              <a:ext cx="3808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38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266785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모둠의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인쇄물이 정해진 시간 내에 모두 오려졌습니다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이런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긍정적인 결과가 나오기 위해서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어떤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과정이 필요할지 생각해보고 정리해 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403648" y="3140968"/>
            <a:ext cx="7107536" cy="2482114"/>
            <a:chOff x="1403648" y="3140968"/>
            <a:chExt cx="7107536" cy="2482114"/>
          </a:xfrm>
        </p:grpSpPr>
        <p:sp>
          <p:nvSpPr>
            <p:cNvPr id="19" name="직사각형 18"/>
            <p:cNvSpPr/>
            <p:nvPr/>
          </p:nvSpPr>
          <p:spPr>
            <a:xfrm>
              <a:off x="1403648" y="3140968"/>
              <a:ext cx="7107536" cy="2482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75656" y="3364040"/>
              <a:ext cx="554461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/>
              </a:pPr>
              <a:r>
                <a:rPr lang="ko-KR" altLang="en-US" sz="1400" b="1" dirty="0" err="1" smtClean="0">
                  <a:solidFill>
                    <a:srgbClr val="144698"/>
                  </a:solidFill>
                </a:rPr>
                <a:t>모둠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 친구들이 성주에게 가위질을 맡겼습니다</a:t>
              </a:r>
              <a:r>
                <a:rPr lang="en-US" altLang="ko-KR" sz="1400" b="1" dirty="0" smtClean="0">
                  <a:solidFill>
                    <a:srgbClr val="144698"/>
                  </a:solidFill>
                </a:rPr>
                <a:t>. </a:t>
              </a:r>
            </a:p>
            <a:p>
              <a:pPr marL="342900" indent="-342900">
                <a:buFont typeface="+mj-lt"/>
                <a:buAutoNum type="arabicParenR"/>
              </a:pP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 marL="342900" indent="-342900">
                <a:buFont typeface="+mj-lt"/>
                <a:buAutoNum type="arabicParenR"/>
              </a:pPr>
              <a:r>
                <a:rPr lang="ko-KR" altLang="en-US" sz="1400" b="1" dirty="0" smtClean="0">
                  <a:solidFill>
                    <a:srgbClr val="144698"/>
                  </a:solidFill>
                </a:rPr>
                <a:t>성주의 가위질이 느려도 </a:t>
              </a:r>
              <a:r>
                <a:rPr lang="ko-KR" altLang="en-US" sz="1400" b="1" dirty="0" err="1" smtClean="0">
                  <a:solidFill>
                    <a:srgbClr val="144698"/>
                  </a:solidFill>
                </a:rPr>
                <a:t>모둠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 친구들이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 marL="342900" indent="-342900">
                <a:buFont typeface="+mj-lt"/>
                <a:buAutoNum type="arabicParenR"/>
              </a:pP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 marL="342900" indent="-342900">
                <a:buFont typeface="+mj-lt"/>
                <a:buAutoNum type="arabicParenR"/>
              </a:pPr>
              <a:r>
                <a:rPr lang="ko-KR" altLang="en-US" sz="1400" b="1" dirty="0">
                  <a:solidFill>
                    <a:srgbClr val="144698"/>
                  </a:solidFill>
                </a:rPr>
                <a:t>기분이 좋아진 성주의 가위질이 더 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 marL="342900" indent="-342900">
                <a:buFont typeface="+mj-lt"/>
                <a:buAutoNum type="arabicParenR"/>
              </a:pP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 marL="342900" indent="-342900">
                <a:buFont typeface="+mj-lt"/>
                <a:buAutoNum type="arabicParenR"/>
              </a:pPr>
              <a:r>
                <a:rPr lang="ko-KR" altLang="en-US" sz="1400" b="1" dirty="0" err="1" smtClean="0">
                  <a:solidFill>
                    <a:srgbClr val="144698"/>
                  </a:solidFill>
                </a:rPr>
                <a:t>모둠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 친구들과 성주가 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 marL="342900" indent="-342900">
                <a:buFont typeface="+mj-lt"/>
                <a:buAutoNum type="arabicParenR"/>
              </a:pP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 marL="342900" indent="-342900">
                <a:buFont typeface="+mj-lt"/>
                <a:buAutoNum type="arabicParenR"/>
              </a:pPr>
              <a:r>
                <a:rPr lang="ko-KR" altLang="en-US" sz="1400" b="1" dirty="0">
                  <a:solidFill>
                    <a:srgbClr val="144698"/>
                  </a:solidFill>
                </a:rPr>
                <a:t>성주 </a:t>
              </a:r>
              <a:r>
                <a:rPr lang="ko-KR" altLang="en-US" sz="1400" b="1" dirty="0" err="1">
                  <a:solidFill>
                    <a:srgbClr val="144698"/>
                  </a:solidFill>
                </a:rPr>
                <a:t>모둠의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 인쇄물이 정해진 시간 내에 모두 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오려졌습니다</a:t>
              </a:r>
              <a:r>
                <a:rPr lang="en-US" altLang="ko-KR" sz="14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5449799" y="4038905"/>
              <a:ext cx="27013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4788024" y="4470953"/>
              <a:ext cx="33631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3779912" y="4903001"/>
              <a:ext cx="43712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48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512802"/>
            <a:ext cx="6626825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</a:rPr>
              <a:t>위 </a:t>
            </a:r>
            <a:r>
              <a:rPr lang="en-US" altLang="ko-KR" sz="1600" b="1" dirty="0">
                <a:solidFill>
                  <a:schemeClr val="tx2"/>
                </a:solidFill>
              </a:rPr>
              <a:t>1-2</a:t>
            </a:r>
            <a:r>
              <a:rPr lang="ko-KR" altLang="en-US" sz="1600" b="1" dirty="0">
                <a:solidFill>
                  <a:schemeClr val="tx2"/>
                </a:solidFill>
              </a:rPr>
              <a:t>번 문제를 비교하여 보고 </a:t>
            </a:r>
            <a:endParaRPr lang="en-US" altLang="ko-KR" sz="16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우리 </a:t>
            </a:r>
            <a:r>
              <a:rPr lang="ko-KR" altLang="en-US" sz="1600" b="1" dirty="0">
                <a:solidFill>
                  <a:schemeClr val="tx2"/>
                </a:solidFill>
              </a:rPr>
              <a:t>반에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와 </a:t>
            </a:r>
            <a:r>
              <a:rPr lang="ko-KR" altLang="en-US" sz="1600" b="1" dirty="0">
                <a:solidFill>
                  <a:schemeClr val="tx2"/>
                </a:solidFill>
              </a:rPr>
              <a:t>같은 친구가 있다면 앞으로 어떻게 대해주고 싶은지 적어 보세요</a:t>
            </a:r>
            <a:r>
              <a:rPr lang="en-US" altLang="ko-KR" sz="1600" b="1" dirty="0">
                <a:solidFill>
                  <a:schemeClr val="tx2"/>
                </a:solidFill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2411760" y="2780928"/>
            <a:ext cx="5688632" cy="3528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40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4" y="1340768"/>
            <a:ext cx="6393708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이와 </a:t>
            </a:r>
            <a:r>
              <a:rPr lang="ko-KR" altLang="en-US" sz="1600" b="1" dirty="0" err="1">
                <a:solidFill>
                  <a:schemeClr val="tx2"/>
                </a:solidFill>
              </a:rPr>
              <a:t>모둠</a:t>
            </a:r>
            <a:r>
              <a:rPr lang="ko-KR" altLang="en-US" sz="1600" b="1" dirty="0">
                <a:solidFill>
                  <a:schemeClr val="tx2"/>
                </a:solidFill>
              </a:rPr>
              <a:t> 친구들은 성주를 재촉해서 당황하게 만들었습니다</a:t>
            </a:r>
            <a:r>
              <a:rPr lang="en-US" altLang="ko-KR" sz="1600" b="1" dirty="0">
                <a:solidFill>
                  <a:schemeClr val="tx2"/>
                </a:solidFill>
              </a:rPr>
              <a:t>. </a:t>
            </a:r>
            <a:r>
              <a:rPr lang="ko-KR" altLang="en-US" sz="1600" b="1" dirty="0">
                <a:solidFill>
                  <a:schemeClr val="tx2"/>
                </a:solidFill>
              </a:rPr>
              <a:t>서연이와 재웅이의 말을 더 다정하고 배려심 있는 말로 바꿔주세요</a:t>
            </a:r>
            <a:r>
              <a:rPr lang="en-US" altLang="ko-KR" sz="1600" b="1" dirty="0">
                <a:solidFill>
                  <a:schemeClr val="tx2"/>
                </a:solidFill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075000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411760" y="2675078"/>
            <a:ext cx="5688632" cy="1329985"/>
            <a:chOff x="2411760" y="2675078"/>
            <a:chExt cx="5688632" cy="1329985"/>
          </a:xfrm>
        </p:grpSpPr>
        <p:sp>
          <p:nvSpPr>
            <p:cNvPr id="28" name="직사각형 27"/>
            <p:cNvSpPr/>
            <p:nvPr/>
          </p:nvSpPr>
          <p:spPr>
            <a:xfrm>
              <a:off x="2411760" y="2675078"/>
              <a:ext cx="5688632" cy="13299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83768" y="2898151"/>
              <a:ext cx="52565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rgbClr val="144698"/>
                  </a:solidFill>
                </a:rPr>
                <a:t>서연 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: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성주야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, (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가위질을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)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조금 더 빨리 할 수 없어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?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cxnSp>
          <p:nvCxnSpPr>
            <p:cNvPr id="30" name="직선 연결선 29"/>
            <p:cNvCxnSpPr/>
            <p:nvPr/>
          </p:nvCxnSpPr>
          <p:spPr>
            <a:xfrm>
              <a:off x="2699792" y="3789040"/>
              <a:ext cx="50405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오른쪽 화살표 5"/>
            <p:cNvSpPr/>
            <p:nvPr/>
          </p:nvSpPr>
          <p:spPr>
            <a:xfrm>
              <a:off x="2699792" y="3501008"/>
              <a:ext cx="290749" cy="14401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423383" y="4437112"/>
            <a:ext cx="5688632" cy="1329985"/>
            <a:chOff x="2423383" y="4437112"/>
            <a:chExt cx="5688632" cy="1329985"/>
          </a:xfrm>
        </p:grpSpPr>
        <p:sp>
          <p:nvSpPr>
            <p:cNvPr id="35" name="직사각형 34"/>
            <p:cNvSpPr/>
            <p:nvPr/>
          </p:nvSpPr>
          <p:spPr>
            <a:xfrm>
              <a:off x="2423383" y="4437112"/>
              <a:ext cx="5688632" cy="13299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95391" y="4660185"/>
              <a:ext cx="5256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rgbClr val="144698"/>
                  </a:solidFill>
                </a:rPr>
                <a:t>재웅 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: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아 정말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~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진짜 답답하다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 (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가위를 빼앗으려 하며</a:t>
              </a:r>
              <a:r>
                <a:rPr lang="en-US" altLang="ko-KR" sz="1400" b="1" dirty="0" smtClean="0">
                  <a:solidFill>
                    <a:srgbClr val="144698"/>
                  </a:solidFill>
                </a:rPr>
                <a:t>)</a:t>
              </a:r>
            </a:p>
            <a:p>
              <a:pPr marL="522000"/>
              <a:r>
                <a:rPr lang="ko-KR" altLang="en-US" sz="1400" b="1" dirty="0" smtClean="0">
                  <a:solidFill>
                    <a:srgbClr val="144698"/>
                  </a:solidFill>
                </a:rPr>
                <a:t>이리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내놔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내가 할 테니깐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cxnSp>
          <p:nvCxnSpPr>
            <p:cNvPr id="37" name="직선 연결선 36"/>
            <p:cNvCxnSpPr/>
            <p:nvPr/>
          </p:nvCxnSpPr>
          <p:spPr>
            <a:xfrm>
              <a:off x="2711415" y="5551074"/>
              <a:ext cx="50405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오른쪽 화살표 37"/>
            <p:cNvSpPr/>
            <p:nvPr/>
          </p:nvSpPr>
          <p:spPr>
            <a:xfrm>
              <a:off x="2711415" y="5301208"/>
              <a:ext cx="290749" cy="14401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423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052736"/>
            <a:ext cx="626678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내가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와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같은 반 친구라면 여러 가지 상황에서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성주를 어떻게 도와줄 수 있을지 그 방법을 적어 보세요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980728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5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411760" y="2010483"/>
            <a:ext cx="5760640" cy="4608514"/>
            <a:chOff x="2411760" y="2010483"/>
            <a:chExt cx="5760640" cy="4608514"/>
          </a:xfrm>
        </p:grpSpPr>
        <p:sp>
          <p:nvSpPr>
            <p:cNvPr id="10" name="직사각형 9"/>
            <p:cNvSpPr/>
            <p:nvPr/>
          </p:nvSpPr>
          <p:spPr>
            <a:xfrm>
              <a:off x="2422656" y="2010483"/>
              <a:ext cx="5688632" cy="864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94664" y="2137255"/>
              <a:ext cx="52565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rgbClr val="144698"/>
                  </a:solidFill>
                </a:rPr>
                <a:t>상황 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1.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성주가 수업 시간에 내용을 잘 이해하지 못할 때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3142736" y="2730564"/>
              <a:ext cx="46805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오른쪽 화살표 16"/>
            <p:cNvSpPr/>
            <p:nvPr/>
          </p:nvSpPr>
          <p:spPr>
            <a:xfrm>
              <a:off x="2710688" y="2586548"/>
              <a:ext cx="290749" cy="14401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411760" y="2946588"/>
              <a:ext cx="5688632" cy="864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83768" y="3073360"/>
              <a:ext cx="5688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rgbClr val="144698"/>
                  </a:solidFill>
                </a:rPr>
                <a:t>상황 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2.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성주가 인쇄물을 </a:t>
              </a:r>
              <a:r>
                <a:rPr lang="ko-KR" altLang="en-US" sz="1400" b="1" dirty="0" err="1">
                  <a:solidFill>
                    <a:srgbClr val="144698"/>
                  </a:solidFill>
                </a:rPr>
                <a:t>삐뚤빼뚤하고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 느린 속도로 가위질 할 때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cxnSp>
          <p:nvCxnSpPr>
            <p:cNvPr id="20" name="직선 연결선 19"/>
            <p:cNvCxnSpPr/>
            <p:nvPr/>
          </p:nvCxnSpPr>
          <p:spPr>
            <a:xfrm>
              <a:off x="3131840" y="3666669"/>
              <a:ext cx="46805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오른쪽 화살표 20"/>
            <p:cNvSpPr/>
            <p:nvPr/>
          </p:nvSpPr>
          <p:spPr>
            <a:xfrm>
              <a:off x="2699792" y="3522653"/>
              <a:ext cx="290749" cy="14401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2411760" y="3882691"/>
              <a:ext cx="5688632" cy="864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83768" y="4009463"/>
              <a:ext cx="52565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rgbClr val="144698"/>
                  </a:solidFill>
                </a:rPr>
                <a:t>상황 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3.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성주의 발음이 부정확하고 어눌하게 이야기 할 때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3131840" y="4602772"/>
              <a:ext cx="46805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오른쪽 화살표 25"/>
            <p:cNvSpPr/>
            <p:nvPr/>
          </p:nvSpPr>
          <p:spPr>
            <a:xfrm>
              <a:off x="2699792" y="4458756"/>
              <a:ext cx="290749" cy="14401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2411760" y="4818795"/>
              <a:ext cx="5688632" cy="864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83768" y="4945567"/>
              <a:ext cx="52565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rgbClr val="144698"/>
                  </a:solidFill>
                </a:rPr>
                <a:t>상황 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4.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성주가 체육 시간에 친구들과 떨어져 혼자 있을 때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cxnSp>
          <p:nvCxnSpPr>
            <p:cNvPr id="29" name="직선 연결선 28"/>
            <p:cNvCxnSpPr/>
            <p:nvPr/>
          </p:nvCxnSpPr>
          <p:spPr>
            <a:xfrm>
              <a:off x="3131840" y="5538876"/>
              <a:ext cx="46805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오른쪽 화살표 29"/>
            <p:cNvSpPr/>
            <p:nvPr/>
          </p:nvSpPr>
          <p:spPr>
            <a:xfrm>
              <a:off x="2699792" y="5394860"/>
              <a:ext cx="290749" cy="14401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411760" y="5754900"/>
              <a:ext cx="5688632" cy="864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83768" y="5881672"/>
              <a:ext cx="52565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rgbClr val="144698"/>
                  </a:solidFill>
                </a:rPr>
                <a:t>상황 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5.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성주가 뒤뚱거리는 모습이지만 뜀틀에 성공했을 때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cxnSp>
          <p:nvCxnSpPr>
            <p:cNvPr id="33" name="직선 연결선 32"/>
            <p:cNvCxnSpPr/>
            <p:nvPr/>
          </p:nvCxnSpPr>
          <p:spPr>
            <a:xfrm>
              <a:off x="3131840" y="6474981"/>
              <a:ext cx="46805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오른쪽 화살표 33"/>
            <p:cNvSpPr/>
            <p:nvPr/>
          </p:nvSpPr>
          <p:spPr>
            <a:xfrm>
              <a:off x="2699792" y="6330965"/>
              <a:ext cx="290749" cy="14401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52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512802"/>
            <a:ext cx="6626825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와 </a:t>
            </a:r>
            <a:r>
              <a:rPr lang="ko-KR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이는 </a:t>
            </a:r>
            <a:r>
              <a:rPr lang="ko-KR" altLang="en-US" sz="1600" b="1" dirty="0">
                <a:solidFill>
                  <a:schemeClr val="tx2"/>
                </a:solidFill>
              </a:rPr>
              <a:t>잘하고 싶지만 잘 되지 않아서 속상했던 경험을 </a:t>
            </a:r>
            <a:endParaRPr lang="en-US" altLang="ko-KR" sz="16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공유하게 </a:t>
            </a:r>
            <a:r>
              <a:rPr lang="ko-KR" altLang="en-US" sz="1600" b="1" dirty="0">
                <a:solidFill>
                  <a:schemeClr val="tx2"/>
                </a:solidFill>
              </a:rPr>
              <a:t>되었습니다</a:t>
            </a:r>
            <a:r>
              <a:rPr lang="en-US" altLang="ko-KR" sz="1600" b="1" dirty="0">
                <a:solidFill>
                  <a:schemeClr val="tx2"/>
                </a:solidFill>
              </a:rPr>
              <a:t>. </a:t>
            </a:r>
            <a:r>
              <a:rPr lang="ko-KR" altLang="en-US" sz="1600" b="1" dirty="0">
                <a:solidFill>
                  <a:schemeClr val="tx2"/>
                </a:solidFill>
              </a:rPr>
              <a:t>이럴 땐 격려의 말이 필요합니다</a:t>
            </a:r>
            <a:r>
              <a:rPr lang="en-US" altLang="ko-KR" sz="1600" b="1" dirty="0">
                <a:solidFill>
                  <a:schemeClr val="tx2"/>
                </a:solidFill>
              </a:rPr>
              <a:t>. </a:t>
            </a:r>
            <a:endParaRPr lang="en-US" altLang="ko-KR" sz="16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우리 </a:t>
            </a:r>
            <a:r>
              <a:rPr lang="ko-KR" altLang="en-US" sz="1600" b="1" dirty="0">
                <a:solidFill>
                  <a:schemeClr val="tx2"/>
                </a:solidFill>
              </a:rPr>
              <a:t>반 친구들이 들었던 격려의 말을 </a:t>
            </a:r>
            <a:r>
              <a:rPr lang="ko-KR" altLang="en-US" sz="1600" b="1" dirty="0" err="1">
                <a:solidFill>
                  <a:schemeClr val="tx2"/>
                </a:solidFill>
              </a:rPr>
              <a:t>모둠별로</a:t>
            </a:r>
            <a:r>
              <a:rPr lang="ko-KR" altLang="en-US" sz="1600" b="1" dirty="0">
                <a:solidFill>
                  <a:schemeClr val="tx2"/>
                </a:solidFill>
              </a:rPr>
              <a:t> 조사해 발표해주세요</a:t>
            </a:r>
            <a:r>
              <a:rPr lang="en-US" altLang="ko-KR" sz="1600" b="1" dirty="0">
                <a:solidFill>
                  <a:schemeClr val="tx2"/>
                </a:solidFill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6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2411760" y="2924944"/>
            <a:ext cx="5688632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3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졸업작품\교육용교재\이미지\나도잘하고싶어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36" y="1056035"/>
            <a:ext cx="3083340" cy="17180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1974720" y="5589240"/>
            <a:ext cx="7004288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와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친구들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은 어떻게 </a:t>
            </a:r>
            <a:r>
              <a:rPr lang="ko-KR" altLang="en-US" sz="1600" b="1" dirty="0" err="1" smtClean="0">
                <a:solidFill>
                  <a:schemeClr val="accent1"/>
                </a:solidFill>
                <a:latin typeface="+mn-ea"/>
                <a:ea typeface="+mn-ea"/>
              </a:rPr>
              <a:t>모둠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 활동을 잘 마칠 수 있을까요</a:t>
            </a:r>
            <a:r>
              <a:rPr lang="en-US" altLang="ko-KR" sz="1600" b="1" dirty="0" smtClean="0">
                <a:solidFill>
                  <a:schemeClr val="accent1"/>
                </a:solidFill>
                <a:latin typeface="+mn-ea"/>
                <a:ea typeface="+mn-ea"/>
              </a:rPr>
              <a:t>?</a:t>
            </a:r>
            <a:endParaRPr lang="en-US" altLang="ko-KR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78541" y="2564904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성주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2123728" y="2975840"/>
            <a:ext cx="6157088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는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가위질이 서툴고 발음이 부정확한 친구입니다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또 당황하면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갑자기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소리를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지르거나 교실을 뛰쳐나가는 등 친구들과 다른 행동을 보입니다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이런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성주 때문에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모둠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활동이 늦어진다고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생각한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290364" y="4024958"/>
            <a:ext cx="1171378" cy="1152128"/>
            <a:chOff x="3203848" y="4221088"/>
            <a:chExt cx="1171378" cy="1152128"/>
          </a:xfrm>
        </p:grpSpPr>
        <p:sp>
          <p:nvSpPr>
            <p:cNvPr id="20" name="타원 19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23098" y="4491914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서연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9" name="제목 1"/>
          <p:cNvSpPr txBox="1">
            <a:spLocks/>
          </p:cNvSpPr>
          <p:nvPr/>
        </p:nvSpPr>
        <p:spPr>
          <a:xfrm>
            <a:off x="2555776" y="4315298"/>
            <a:ext cx="4435883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이와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친구들은 성주를 원망합니다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52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547663" y="1480716"/>
            <a:ext cx="7560841" cy="23083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</a:rPr>
              <a:t>발달장애인은 부족하지만 학습하거나 일할 수 있는 능력이 충분히 있습니다</a:t>
            </a:r>
            <a:r>
              <a:rPr lang="en-US" altLang="ko-KR" sz="1600" b="1" dirty="0">
                <a:solidFill>
                  <a:schemeClr val="tx2"/>
                </a:solidFill>
              </a:rPr>
              <a:t>. </a:t>
            </a:r>
            <a:endParaRPr lang="en-US" altLang="ko-KR" sz="16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그들의 </a:t>
            </a:r>
            <a:r>
              <a:rPr lang="ko-KR" altLang="en-US" sz="1600" b="1" dirty="0">
                <a:solidFill>
                  <a:schemeClr val="tx2"/>
                </a:solidFill>
              </a:rPr>
              <a:t>능력에 맞게 단순화 시키거나 세분화해서 충분히 연습할 기회를 주면 </a:t>
            </a:r>
            <a:endParaRPr lang="en-US" altLang="ko-KR" sz="16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잘할 </a:t>
            </a:r>
            <a:r>
              <a:rPr lang="ko-KR" altLang="en-US" sz="1600" b="1" dirty="0">
                <a:solidFill>
                  <a:schemeClr val="tx2"/>
                </a:solidFill>
              </a:rPr>
              <a:t>수 있습니다</a:t>
            </a:r>
            <a:r>
              <a:rPr lang="en-US" altLang="ko-KR" sz="1600" b="1" dirty="0">
                <a:solidFill>
                  <a:schemeClr val="tx2"/>
                </a:solidFill>
              </a:rPr>
              <a:t>. </a:t>
            </a:r>
            <a:endParaRPr lang="en-US" altLang="ko-KR" sz="16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인내심을 </a:t>
            </a:r>
            <a:r>
              <a:rPr lang="ko-KR" altLang="en-US" sz="1600" b="1" dirty="0">
                <a:solidFill>
                  <a:schemeClr val="tx2"/>
                </a:solidFill>
              </a:rPr>
              <a:t>가지고 그들이 배워가는 과정을 지켜보며 격려하는 과정이 필요합니다</a:t>
            </a:r>
            <a:r>
              <a:rPr lang="en-US" altLang="ko-KR" sz="1600" b="1" dirty="0">
                <a:solidFill>
                  <a:schemeClr val="tx2"/>
                </a:solidFill>
              </a:rPr>
              <a:t>. </a:t>
            </a:r>
            <a:endParaRPr lang="en-US" altLang="ko-KR" sz="16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보건복지부 </a:t>
            </a:r>
            <a:r>
              <a:rPr lang="ko-KR" altLang="en-US" sz="1600" b="1" dirty="0">
                <a:solidFill>
                  <a:schemeClr val="tx2"/>
                </a:solidFill>
              </a:rPr>
              <a:t>포스터를 참고해서 </a:t>
            </a:r>
            <a:endParaRPr lang="en-US" altLang="ko-KR" sz="16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발달 </a:t>
            </a:r>
            <a:r>
              <a:rPr lang="ko-KR" altLang="en-US" sz="1600" b="1" dirty="0">
                <a:solidFill>
                  <a:schemeClr val="tx2"/>
                </a:solidFill>
              </a:rPr>
              <a:t>장애인들을 격려하는 포스터를 만들어 보고 간단한 설명을 적어 주세요</a:t>
            </a:r>
            <a:r>
              <a:rPr lang="en-US" altLang="ko-KR" sz="1600" b="1" dirty="0">
                <a:solidFill>
                  <a:schemeClr val="tx2"/>
                </a:solidFill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95535" y="1214017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7</a:t>
              </a:r>
            </a:p>
          </p:txBody>
        </p:sp>
      </p:grpSp>
      <p:pic>
        <p:nvPicPr>
          <p:cNvPr id="1026" name="Picture 2" descr="E:\졸업작품\교육용교재\이미지\ㅋㅋㅋ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21" y="3789040"/>
            <a:ext cx="5462737" cy="28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나도 잘하고 싶어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172887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</a:t>
            </a:r>
            <a:endParaRPr lang="en-US" altLang="ko-KR" sz="2400" b="1" dirty="0" smtClean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교사용 활동자료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573360" y="1505989"/>
            <a:ext cx="6031088" cy="166654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>
                <a:solidFill>
                  <a:schemeClr val="tx2"/>
                </a:solidFill>
              </a:rPr>
              <a:t>가위로 오리기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성주의 </a:t>
            </a:r>
            <a:r>
              <a:rPr lang="ko-KR" altLang="en-US" sz="1400" b="1" dirty="0">
                <a:solidFill>
                  <a:schemeClr val="tx2"/>
                </a:solidFill>
              </a:rPr>
              <a:t>가위를 억지로 뺏으려다 찢어졌다</a:t>
            </a:r>
            <a:r>
              <a:rPr lang="en-US" altLang="ko-KR" sz="1400" b="1" dirty="0">
                <a:solidFill>
                  <a:schemeClr val="tx2"/>
                </a:solidFill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나와 </a:t>
            </a:r>
            <a:r>
              <a:rPr lang="ko-KR" altLang="en-US" sz="1400" b="1" dirty="0">
                <a:solidFill>
                  <a:schemeClr val="tx2"/>
                </a:solidFill>
              </a:rPr>
              <a:t>짝이 잘 하고 싶은 일을 적은 후 발표하는 시간을 갖는다</a:t>
            </a:r>
            <a:r>
              <a:rPr lang="en-US" altLang="ko-KR" sz="1400" b="1" dirty="0">
                <a:solidFill>
                  <a:schemeClr val="tx2"/>
                </a:solidFill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성주가 </a:t>
            </a:r>
            <a:r>
              <a:rPr lang="ko-KR" altLang="en-US" sz="1400" b="1" dirty="0">
                <a:solidFill>
                  <a:schemeClr val="tx2"/>
                </a:solidFill>
              </a:rPr>
              <a:t>잘 하지 못한 것</a:t>
            </a:r>
            <a:r>
              <a:rPr lang="en-US" altLang="ko-KR" sz="1400" b="1" dirty="0">
                <a:solidFill>
                  <a:schemeClr val="tx2"/>
                </a:solidFill>
              </a:rPr>
              <a:t>-</a:t>
            </a:r>
            <a:r>
              <a:rPr lang="ko-KR" altLang="en-US" sz="1400" b="1" dirty="0">
                <a:solidFill>
                  <a:schemeClr val="tx2"/>
                </a:solidFill>
              </a:rPr>
              <a:t>가위질</a:t>
            </a:r>
            <a:r>
              <a:rPr lang="en-US" altLang="ko-KR" sz="1400" b="1" dirty="0">
                <a:solidFill>
                  <a:schemeClr val="tx2"/>
                </a:solidFill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</a:rPr>
              <a:t>성주의 기분</a:t>
            </a:r>
            <a:r>
              <a:rPr lang="en-US" altLang="ko-KR" sz="1400" b="1" dirty="0">
                <a:solidFill>
                  <a:schemeClr val="tx2"/>
                </a:solidFill>
              </a:rPr>
              <a:t>-</a:t>
            </a:r>
            <a:r>
              <a:rPr lang="ko-KR" altLang="en-US" sz="1400" b="1" dirty="0">
                <a:solidFill>
                  <a:schemeClr val="tx2"/>
                </a:solidFill>
              </a:rPr>
              <a:t>울상인 얼굴 등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성주가 </a:t>
            </a:r>
            <a:r>
              <a:rPr lang="ko-KR" altLang="en-US" sz="1400" b="1" dirty="0">
                <a:solidFill>
                  <a:schemeClr val="tx2"/>
                </a:solidFill>
              </a:rPr>
              <a:t>잘 한 것</a:t>
            </a:r>
            <a:r>
              <a:rPr lang="en-US" altLang="ko-KR" sz="1400" b="1" dirty="0">
                <a:solidFill>
                  <a:schemeClr val="tx2"/>
                </a:solidFill>
              </a:rPr>
              <a:t>-</a:t>
            </a:r>
            <a:r>
              <a:rPr lang="ko-KR" altLang="en-US" sz="1400" b="1" dirty="0">
                <a:solidFill>
                  <a:schemeClr val="tx2"/>
                </a:solidFill>
              </a:rPr>
              <a:t>뜀틀</a:t>
            </a:r>
            <a:r>
              <a:rPr lang="en-US" altLang="ko-KR" sz="1400" b="1" dirty="0">
                <a:solidFill>
                  <a:schemeClr val="tx2"/>
                </a:solidFill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</a:rPr>
              <a:t>성주의 기분</a:t>
            </a:r>
            <a:r>
              <a:rPr lang="en-US" altLang="ko-KR" sz="1400" b="1" dirty="0">
                <a:solidFill>
                  <a:schemeClr val="tx2"/>
                </a:solidFill>
              </a:rPr>
              <a:t>-</a:t>
            </a:r>
            <a:r>
              <a:rPr lang="ko-KR" altLang="en-US" sz="1400" b="1" dirty="0">
                <a:solidFill>
                  <a:schemeClr val="tx2"/>
                </a:solidFill>
              </a:rPr>
              <a:t>웃는 얼굴 등 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899592" y="1535314"/>
            <a:ext cx="1169712" cy="1637222"/>
            <a:chOff x="1868267" y="2990622"/>
            <a:chExt cx="1169712" cy="163722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2"/>
              <a:ext cx="1133304" cy="1637222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936000" y="3573016"/>
            <a:ext cx="1133304" cy="1337617"/>
            <a:chOff x="1904675" y="2990621"/>
            <a:chExt cx="1133304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2573360" y="3573016"/>
            <a:ext cx="5904656" cy="134338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교사가 먼저 사다리를 타고 내려가서 올바른 답을 찾는 방법을 시범 보인다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2-3.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나와 짝 또는 장애 학생이 잘 할 수 있는 일을 적은 후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발표하는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  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시간을 갖는다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64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573360" y="1060196"/>
            <a:ext cx="6048672" cy="198971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err="1" smtClean="0">
                <a:solidFill>
                  <a:schemeClr val="tx2"/>
                </a:solidFill>
              </a:rPr>
              <a:t>모둠장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역할을 정해주는 역 등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가위질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</a:rPr>
              <a:t>1) 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성주의 가위질이 느렸습니다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</a:rPr>
              <a:t>2)  </a:t>
            </a:r>
            <a:r>
              <a:rPr lang="ko-KR" altLang="en-US" sz="1400" b="1" dirty="0" err="1" smtClean="0">
                <a:solidFill>
                  <a:schemeClr val="tx2"/>
                </a:solidFill>
              </a:rPr>
              <a:t>모둠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 친구들이 억지로 성주의 가위를 빼앗았습니다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성주가 잘 한 것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-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뜀틀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성주의 기분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-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정말 신난다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서연이가 잘 하지 못한 것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-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뜀틀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서연이의 기분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-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속상해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창피해 등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99592" y="1111731"/>
            <a:ext cx="1169712" cy="1938178"/>
            <a:chOff x="1868267" y="2852335"/>
            <a:chExt cx="1169712" cy="193817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852335"/>
              <a:ext cx="1133304" cy="1938178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936000" y="4057571"/>
            <a:ext cx="1133304" cy="2188362"/>
            <a:chOff x="1904675" y="2990621"/>
            <a:chExt cx="1133304" cy="218836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1"/>
              <a:ext cx="1133304" cy="2188362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2573360" y="3933056"/>
            <a:ext cx="6247112" cy="235449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어려운 점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-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말을 이해하지 못한다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전체 활동이 느려질 수 있다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등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    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좋은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점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-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남을 도울 수 있는 기회를 가질 수 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인내심이 생긴다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등   도움을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주는 방법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-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말로 천천히 설명해 준다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시범을 보여준다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남은 학습 자료를 같이 오린다 등 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올바른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도움을 준 친구 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: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서연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재웅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재웅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서연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서연</a:t>
            </a:r>
          </a:p>
          <a:p>
            <a:pPr algn="l">
              <a:lnSpc>
                <a:spcPct val="150000"/>
              </a:lnSpc>
            </a:pP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3-5.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내가 듣고 싶은 격려의 말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성주를 격려하는 말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서연이를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격려하는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  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말을 적은 후 발표하는 시간을 갖는다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38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645368" y="1199235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>
                <a:solidFill>
                  <a:schemeClr val="tx2"/>
                </a:solidFill>
              </a:rPr>
              <a:t>발표할 때 발표 자료 들고 있기</a:t>
            </a:r>
            <a:r>
              <a:rPr lang="en-US" altLang="ko-KR" sz="1400" b="1" dirty="0">
                <a:solidFill>
                  <a:schemeClr val="tx2"/>
                </a:solidFill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</a:rPr>
              <a:t>색칠하기</a:t>
            </a:r>
            <a:r>
              <a:rPr lang="en-US" altLang="ko-KR" sz="1400" b="1" dirty="0">
                <a:solidFill>
                  <a:schemeClr val="tx2"/>
                </a:solidFill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</a:rPr>
              <a:t>오리기 등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뜀틀을 </a:t>
            </a:r>
            <a:r>
              <a:rPr lang="ko-KR" altLang="en-US" sz="1400" b="1" dirty="0">
                <a:solidFill>
                  <a:schemeClr val="tx2"/>
                </a:solidFill>
              </a:rPr>
              <a:t>잘 넘고 싶었지만 잘 하지 못한 자신의 경험을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통해서</a:t>
            </a:r>
            <a:endParaRPr lang="ko-KR" altLang="en-US" sz="1400" b="1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2"/>
                </a:solidFill>
              </a:rPr>
              <a:t>3-4. </a:t>
            </a:r>
            <a:r>
              <a:rPr lang="ko-KR" altLang="en-US" sz="1400" b="1" dirty="0">
                <a:solidFill>
                  <a:schemeClr val="tx2"/>
                </a:solidFill>
              </a:rPr>
              <a:t>자신의 경험을 발표하는 시간을 갖고 반 친구들의 비법을 모아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정리한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1" dirty="0">
                <a:solidFill>
                  <a:schemeClr val="tx2"/>
                </a:solidFill>
              </a:rPr>
              <a:t> 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   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 </a:t>
            </a:r>
            <a:r>
              <a:rPr lang="ko-KR" altLang="en-US" sz="1400" b="1" dirty="0">
                <a:solidFill>
                  <a:schemeClr val="tx2"/>
                </a:solidFill>
              </a:rPr>
              <a:t>비법 노트를 만들어 친구들과 공유하는 활동을 할 수 있다</a:t>
            </a:r>
            <a:r>
              <a:rPr lang="en-US" altLang="ko-KR" sz="1400" b="1" dirty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971600" y="1246613"/>
            <a:ext cx="1169712" cy="1337617"/>
            <a:chOff x="1868267" y="2990621"/>
            <a:chExt cx="1169712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008008" y="3068960"/>
            <a:ext cx="1133304" cy="3312368"/>
            <a:chOff x="1904675" y="2990621"/>
            <a:chExt cx="1133304" cy="331236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1"/>
              <a:ext cx="1133304" cy="3312368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2645368" y="2924944"/>
            <a:ext cx="6211944" cy="33239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2)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성주를 재촉했습니다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                                                          3)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엉망이 되었습니다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                                                              4)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억지로 빼앗으려 했습니다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2)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잘 한다고 격려해 주었습니다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                                                3)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바르게 되었습니다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                                                              4)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함께 인쇄물을 나누어 오렸습니다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지적장애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학생들에게 좀 더 긍정적인 반응으로 대할 것을 유도해주고 학생들의 각오를 발표하는 시간을 갖는다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학생들의 다정하고 배려 있는 말을 모아서 배려 사전 만들기 등의 활동으로 확장할 수 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24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971600" y="1249279"/>
            <a:ext cx="1133304" cy="2899801"/>
            <a:chOff x="1904675" y="2990621"/>
            <a:chExt cx="1133304" cy="331236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1"/>
              <a:ext cx="1133304" cy="3312368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2608960" y="1105263"/>
            <a:ext cx="6211944" cy="30008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5"/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상황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1.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쉽고 간단한 말로 설명해준다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                                       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상황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2.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함께 오려준다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                                                          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상황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3.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말을 잘 들어주고 정확한 발음을 알려준다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천천히 말하라고 얘기해준다 등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                                                                            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상황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4.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같이 하자고 말해준다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                                                         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상황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5.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잘 했다고 격려해준다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 startAt="5"/>
            </a:pP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모둠별로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조사해 발표해보는 시간을 갖는다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 startAt="5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보건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복지부 포스터 내용을 교사와 학생들이 잘 살펴보고 이야기를 나눈 후 학생들이 포스터를 제작하는 시간을 갖는다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211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59626"/>
            <a:ext cx="4464496" cy="245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752763"/>
            <a:ext cx="2170495" cy="141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9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5359915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는 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모둠에서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어떤 역할을 맡았나요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07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5978753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모둠의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인쇄물은 왜 찢어졌나요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55919"/>
            <a:ext cx="5688632" cy="3709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554817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나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나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이처럼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잘 하고 싶지만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잘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되지 않는 일이 있나요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내가 잘 하고 싶은 것과 짝이 잘 하고 싶은 것을 조사해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2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가지씩 적어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443894" y="3140969"/>
            <a:ext cx="5688632" cy="1440160"/>
            <a:chOff x="2483768" y="3068961"/>
            <a:chExt cx="5688632" cy="1440160"/>
          </a:xfrm>
        </p:grpSpPr>
        <p:sp>
          <p:nvSpPr>
            <p:cNvPr id="9" name="직사각형 8"/>
            <p:cNvSpPr/>
            <p:nvPr/>
          </p:nvSpPr>
          <p:spPr>
            <a:xfrm>
              <a:off x="2483768" y="3068961"/>
              <a:ext cx="5688632" cy="14401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90062" y="3088089"/>
              <a:ext cx="2441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내가 잘 하고 싶은 것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435510" y="4797152"/>
            <a:ext cx="5688632" cy="1440160"/>
            <a:chOff x="2475384" y="4725144"/>
            <a:chExt cx="5688632" cy="1440160"/>
          </a:xfrm>
        </p:grpSpPr>
        <p:sp>
          <p:nvSpPr>
            <p:cNvPr id="11" name="직사각형 10"/>
            <p:cNvSpPr/>
            <p:nvPr/>
          </p:nvSpPr>
          <p:spPr>
            <a:xfrm>
              <a:off x="2475384" y="4725144"/>
              <a:ext cx="5688632" cy="14401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83768" y="4725144"/>
              <a:ext cx="2441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짝이 잘 하고 싶은 것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55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338793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가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잘 하지 못해서 친구들에게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지적 받은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활동은 무엇인가요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그 때 성주의 기분이 어땠을지 성주의 표정을 상상하여 그려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411760" y="2747087"/>
            <a:ext cx="5688632" cy="3490225"/>
            <a:chOff x="2411760" y="2675079"/>
            <a:chExt cx="5688632" cy="3490225"/>
          </a:xfrm>
        </p:grpSpPr>
        <p:sp>
          <p:nvSpPr>
            <p:cNvPr id="10" name="직사각형 9"/>
            <p:cNvSpPr/>
            <p:nvPr/>
          </p:nvSpPr>
          <p:spPr>
            <a:xfrm>
              <a:off x="2411760" y="2675079"/>
              <a:ext cx="5688632" cy="3490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90062" y="2777038"/>
              <a:ext cx="2441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성주가 잘 하지 못한 것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83768" y="3861048"/>
              <a:ext cx="2441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성주의 기분은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pic>
          <p:nvPicPr>
            <p:cNvPr id="3074" name="Picture 2" descr="E:\졸업작품\교육용교재\이미지\나도잘하고싶어_얼굴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925394"/>
              <a:ext cx="2112244" cy="2207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07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338793" cy="87568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가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잘 해서 친구들에게 칭찬받은 활동은 무엇인가요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그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때 성주의 기분이 어땠을지 성주의 표정을 상상하여 그려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5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411760" y="2747087"/>
            <a:ext cx="5688632" cy="3490225"/>
            <a:chOff x="2411760" y="2675079"/>
            <a:chExt cx="5688632" cy="3490225"/>
          </a:xfrm>
        </p:grpSpPr>
        <p:sp>
          <p:nvSpPr>
            <p:cNvPr id="14" name="직사각형 13"/>
            <p:cNvSpPr/>
            <p:nvPr/>
          </p:nvSpPr>
          <p:spPr>
            <a:xfrm>
              <a:off x="2411760" y="2675079"/>
              <a:ext cx="5688632" cy="3490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90062" y="2777038"/>
              <a:ext cx="2441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성주가 잘 한 것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83768" y="3861048"/>
              <a:ext cx="2441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성주의 기분은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pic>
          <p:nvPicPr>
            <p:cNvPr id="4098" name="Picture 2" descr="E:\졸업작품\교육용교재\이미지\나도잘하고싶어_얼굴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9" y="3802978"/>
              <a:ext cx="2232248" cy="2332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367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1832</Words>
  <Application>Microsoft Office PowerPoint</Application>
  <PresentationFormat>화면 슬라이드 쇼(4:3)</PresentationFormat>
  <Paragraphs>284</Paragraphs>
  <Slides>47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47</vt:i4>
      </vt:variant>
    </vt:vector>
  </HeadingPairs>
  <TitlesOfParts>
    <vt:vector size="4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샤론의 장미</dc:title>
  <dc:creator>법인사무국</dc:creator>
  <cp:lastModifiedBy>kaywon</cp:lastModifiedBy>
  <cp:revision>230</cp:revision>
  <dcterms:created xsi:type="dcterms:W3CDTF">2014-07-28T01:30:23Z</dcterms:created>
  <dcterms:modified xsi:type="dcterms:W3CDTF">2016-01-13T16:41:27Z</dcterms:modified>
</cp:coreProperties>
</file>