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23" r:id="rId2"/>
    <p:sldId id="424" r:id="rId3"/>
    <p:sldId id="425" r:id="rId4"/>
    <p:sldId id="390" r:id="rId5"/>
    <p:sldId id="429" r:id="rId6"/>
    <p:sldId id="430" r:id="rId7"/>
    <p:sldId id="431" r:id="rId8"/>
    <p:sldId id="432" r:id="rId9"/>
    <p:sldId id="433" r:id="rId10"/>
    <p:sldId id="484" r:id="rId11"/>
    <p:sldId id="485" r:id="rId12"/>
    <p:sldId id="486" r:id="rId13"/>
    <p:sldId id="487" r:id="rId14"/>
    <p:sldId id="440" r:id="rId15"/>
    <p:sldId id="439" r:id="rId16"/>
    <p:sldId id="441" r:id="rId17"/>
    <p:sldId id="442" r:id="rId18"/>
    <p:sldId id="470" r:id="rId19"/>
    <p:sldId id="443" r:id="rId20"/>
    <p:sldId id="444" r:id="rId21"/>
    <p:sldId id="445" r:id="rId22"/>
    <p:sldId id="488" r:id="rId23"/>
    <p:sldId id="489" r:id="rId24"/>
    <p:sldId id="446" r:id="rId25"/>
    <p:sldId id="452" r:id="rId26"/>
    <p:sldId id="453" r:id="rId27"/>
    <p:sldId id="454" r:id="rId28"/>
    <p:sldId id="455" r:id="rId29"/>
    <p:sldId id="456" r:id="rId30"/>
    <p:sldId id="458" r:id="rId31"/>
    <p:sldId id="459" r:id="rId32"/>
    <p:sldId id="460" r:id="rId33"/>
    <p:sldId id="461" r:id="rId34"/>
    <p:sldId id="462" r:id="rId35"/>
    <p:sldId id="490" r:id="rId36"/>
    <p:sldId id="463" r:id="rId37"/>
    <p:sldId id="464" r:id="rId38"/>
    <p:sldId id="465" r:id="rId39"/>
    <p:sldId id="466" r:id="rId40"/>
    <p:sldId id="467" r:id="rId41"/>
    <p:sldId id="483" r:id="rId42"/>
    <p:sldId id="384" r:id="rId43"/>
    <p:sldId id="386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DC07"/>
    <a:srgbClr val="FFFF00"/>
    <a:srgbClr val="FFFF66"/>
    <a:srgbClr val="144698"/>
    <a:srgbClr val="F0D510"/>
    <a:srgbClr val="0E3B9E"/>
    <a:srgbClr val="152197"/>
    <a:srgbClr val="102464"/>
    <a:srgbClr val="0228A2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54839" autoAdjust="0"/>
  </p:normalViewPr>
  <p:slideViewPr>
    <p:cSldViewPr>
      <p:cViewPr varScale="1">
        <p:scale>
          <a:sx n="115" d="100"/>
          <a:sy n="11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99653-9079-41CE-9358-3DC10044A8D5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042F7-AD29-42D1-8BFF-72781657DD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95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B078C-E414-425E-A6F1-AEE6698B74DB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7265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76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88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85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4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5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6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46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96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0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29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022E-9000-48BE-B867-7EA07DB6D7C8}" type="datetimeFigureOut">
              <a:rPr lang="ko-KR" altLang="en-US" smtClean="0"/>
              <a:t>2016-01-14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B34-55C3-4324-8C27-A81D79AAA9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4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55" y="3934306"/>
            <a:ext cx="1919102" cy="47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400632" y="4698442"/>
            <a:ext cx="338437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4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400" b="1" dirty="0">
                <a:solidFill>
                  <a:srgbClr val="144698"/>
                </a:solidFill>
              </a:rPr>
              <a:t>버디</a:t>
            </a:r>
            <a:r>
              <a:rPr lang="en-US" altLang="ko-KR" sz="1400" b="1" dirty="0">
                <a:solidFill>
                  <a:srgbClr val="144698"/>
                </a:solidFill>
              </a:rPr>
              <a:t>&amp;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키디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103" y="1766048"/>
            <a:ext cx="2974478" cy="315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80" y="6486722"/>
            <a:ext cx="2808312" cy="13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362132" y="4993135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20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20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28800"/>
            <a:ext cx="5978753" cy="12450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이는 잘 듣지 못하지만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다른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방법을 사용해 친구들과 대화할 수 있습니다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희진이는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방법을 사용했나요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996952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017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소리 내지 않고 말하는 선생님의 입 모양을 보고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낱말을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적어보세요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780928"/>
            <a:ext cx="5688632" cy="2742524"/>
            <a:chOff x="2411760" y="2780928"/>
            <a:chExt cx="5688632" cy="2742524"/>
          </a:xfrm>
        </p:grpSpPr>
        <p:sp>
          <p:nvSpPr>
            <p:cNvPr id="24" name="직사각형 23"/>
            <p:cNvSpPr/>
            <p:nvPr/>
          </p:nvSpPr>
          <p:spPr>
            <a:xfrm>
              <a:off x="2411760" y="2780928"/>
              <a:ext cx="5688632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1760" y="4299316"/>
              <a:ext cx="5688632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8883" y="3204287"/>
              <a:ext cx="78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5776" y="4644425"/>
              <a:ext cx="78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 startAt="2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</a:p>
            <a:p>
              <a:pPr marL="342900" indent="-342900" algn="ctr">
                <a:buFont typeface="+mj-lt"/>
                <a:buAutoNum type="arabicPeriod" startAt="2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입 모양을 보고 대화하는 것이 어땠나요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입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모양을 보고 대화할 때의 어려운 점을 이야기 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780928"/>
            <a:ext cx="56886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91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11526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듣는 것이 어려운 친구의 입 모양을 보고 대화해야 할 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해야 할까요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바르게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행동한 친구에게 ○표 해 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67744" y="3164665"/>
            <a:ext cx="6238329" cy="2712607"/>
            <a:chOff x="2365764" y="3035760"/>
            <a:chExt cx="5688632" cy="2352567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2365764" y="4596671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365764" y="3838466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365764" y="3121128"/>
              <a:ext cx="5688632" cy="2267199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" name="제목 1"/>
            <p:cNvSpPr txBox="1">
              <a:spLocks/>
            </p:cNvSpPr>
            <p:nvPr/>
          </p:nvSpPr>
          <p:spPr>
            <a:xfrm>
              <a:off x="2410179" y="3035760"/>
              <a:ext cx="5184576" cy="235256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듣는 것이 어려운 친구의 얼굴을 보고 이야기를 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듣는 것이 어려운 친구가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입모양을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볼 수 없게 뒤에서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입모양을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작게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빠르게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입모양을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적당히 크게 약간 느리게 바른 </a:t>
              </a: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입모양으로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친구들끼리 귓속말을 속삭인다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말끝을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흐리지 않고 끝까지 또박또박 이야기한다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29" name="직선 연결선 28"/>
            <p:cNvCxnSpPr/>
            <p:nvPr/>
          </p:nvCxnSpPr>
          <p:spPr>
            <a:xfrm>
              <a:off x="2365764" y="348116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2365764" y="4233734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/>
            <p:cNvCxnSpPr/>
            <p:nvPr/>
          </p:nvCxnSpPr>
          <p:spPr>
            <a:xfrm>
              <a:off x="2365764" y="4986300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7546660" y="3121128"/>
              <a:ext cx="0" cy="226719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367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졸업작품\교육용교재\이미지\우리들의합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53" y="952547"/>
            <a:ext cx="3432293" cy="191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1911558" y="4711753"/>
            <a:ext cx="6898428" cy="106035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이와 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반</a:t>
            </a:r>
            <a:r>
              <a:rPr lang="ko-KR" alt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600" b="1" dirty="0" err="1" smtClean="0">
                <a:solidFill>
                  <a:schemeClr val="accent1"/>
                </a:solidFill>
                <a:latin typeface="+mn-ea"/>
                <a:ea typeface="+mn-ea"/>
              </a:rPr>
              <a:t>이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합창대회를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잘 마칠 수 있는 방법을 생각해 봅시다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.</a:t>
            </a:r>
            <a:endParaRPr lang="ko-KR" altLang="en-US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08481" y="2652359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희진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742422" y="3077578"/>
            <a:ext cx="700428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이는 소리를 듣는 데 어려움이 있는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친구이지만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1922191" y="3395630"/>
            <a:ext cx="70042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다른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사람의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입모양을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보고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대화를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할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수 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평소에는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친구들과 잘 지내지만 발음과 음정이 부정확한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희진이에게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합창대회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연습은 너무 어렵기만 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2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합창대회 연습을 하면서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이에게는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어려움이 있었나요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4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762729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 대회에서 지휘를 맡은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윤석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희진이에게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도움을 주었나요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780928"/>
            <a:ext cx="56886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8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12064"/>
            <a:ext cx="5978753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합창대회를 연습하면서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느낀 마음의 변화를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표정으로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나타내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108541" y="2871398"/>
            <a:ext cx="7632848" cy="3293906"/>
            <a:chOff x="827584" y="2636912"/>
            <a:chExt cx="7632848" cy="3293906"/>
          </a:xfrm>
        </p:grpSpPr>
        <p:sp>
          <p:nvSpPr>
            <p:cNvPr id="19" name="직사각형 18"/>
            <p:cNvSpPr/>
            <p:nvPr/>
          </p:nvSpPr>
          <p:spPr>
            <a:xfrm>
              <a:off x="827584" y="5176896"/>
              <a:ext cx="2232248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아래쪽 화살표 4"/>
            <p:cNvSpPr/>
            <p:nvPr/>
          </p:nvSpPr>
          <p:spPr>
            <a:xfrm rot="16200000">
              <a:off x="3199874" y="5364305"/>
              <a:ext cx="219004" cy="365007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66558" y="5392920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처음 합창대회 연습 날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3534958" y="5157192"/>
              <a:ext cx="2232248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70962" y="5292247"/>
              <a:ext cx="216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합창 연습 </a:t>
              </a:r>
              <a:r>
                <a:rPr lang="ko-KR" altLang="en-US" sz="1400" b="1" dirty="0" smtClean="0">
                  <a:solidFill>
                    <a:srgbClr val="144698"/>
                  </a:solidFill>
                </a:rPr>
                <a:t>방법을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찾았을 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8" name="아래쪽 화살표 27"/>
            <p:cNvSpPr/>
            <p:nvPr/>
          </p:nvSpPr>
          <p:spPr>
            <a:xfrm rot="16200000">
              <a:off x="5901037" y="5364305"/>
              <a:ext cx="219004" cy="365007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6228184" y="5157192"/>
              <a:ext cx="2232248" cy="75392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67158" y="5373216"/>
              <a:ext cx="21602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합창대회 발표회 날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3" name="타원 32"/>
            <p:cNvSpPr/>
            <p:nvPr/>
          </p:nvSpPr>
          <p:spPr>
            <a:xfrm>
              <a:off x="866783" y="2654019"/>
              <a:ext cx="2193049" cy="21930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타원 33"/>
            <p:cNvSpPr/>
            <p:nvPr/>
          </p:nvSpPr>
          <p:spPr>
            <a:xfrm>
              <a:off x="3563888" y="2636912"/>
              <a:ext cx="2193049" cy="21930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6257113" y="2636912"/>
              <a:ext cx="2193049" cy="219304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32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07733"/>
            <a:ext cx="6482809" cy="1292662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합창대회 연습 날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소리가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들리지 않아 박자와 음정을 맞추는 데 어려움이 있었던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도와준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윤석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이에게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배울 점을 적어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2411760" y="2963111"/>
            <a:ext cx="5688632" cy="3274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8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졸업작품\교육용교재\이미지\우리들의합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166" y="2570355"/>
            <a:ext cx="4691048" cy="26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611560" y="2570356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100" b="1" dirty="0" smtClean="0">
                <a:solidFill>
                  <a:srgbClr val="144698"/>
                </a:solidFill>
              </a:rPr>
              <a:t>장애인식개선사업 </a:t>
            </a:r>
            <a:r>
              <a:rPr lang="ko-KR" altLang="en-US" sz="1100" b="1" dirty="0">
                <a:solidFill>
                  <a:srgbClr val="144698"/>
                </a:solidFill>
              </a:rPr>
              <a:t>버디</a:t>
            </a:r>
            <a:r>
              <a:rPr lang="en-US" altLang="ko-KR" sz="1100" b="1" dirty="0">
                <a:solidFill>
                  <a:srgbClr val="144698"/>
                </a:solidFill>
              </a:rPr>
              <a:t>&amp;</a:t>
            </a:r>
            <a:r>
              <a:rPr lang="ko-KR" altLang="en-US" sz="1100" b="1" dirty="0" smtClean="0">
                <a:solidFill>
                  <a:srgbClr val="144698"/>
                </a:solidFill>
              </a:rPr>
              <a:t>키디</a:t>
            </a:r>
            <a:endParaRPr lang="en-US" altLang="ko-KR" sz="1100" b="1" dirty="0" smtClean="0">
              <a:solidFill>
                <a:srgbClr val="144698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1659089" cy="175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592310" y="2831966"/>
            <a:ext cx="198271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영상동화 </a:t>
            </a:r>
            <a:r>
              <a:rPr lang="ko-KR" altLang="en-US" sz="1600" b="1" dirty="0" err="1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활동지</a:t>
            </a:r>
            <a:r>
              <a:rPr lang="ko-KR" altLang="en-US" sz="16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 </a:t>
            </a:r>
            <a:endParaRPr lang="en-US" altLang="ko-KR" sz="1600" b="1" dirty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246980" y="5229200"/>
            <a:ext cx="3240361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</a:rPr>
              <a:t>우리들의 합창</a:t>
            </a:r>
            <a:endParaRPr lang="ko-KR" altLang="en-US" sz="2800" b="1" dirty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338793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잘 듣지 못하는 대신 다른 의사소통 방법을 사용합니다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방법이었나요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411760" y="2708920"/>
            <a:ext cx="56886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27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소리 내지 않고 말하는 선생님의 입 모양을 보고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낱말이나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문장을 적어보세요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11760" y="2990732"/>
            <a:ext cx="5688632" cy="2742524"/>
            <a:chOff x="2411760" y="2780928"/>
            <a:chExt cx="5688632" cy="2742524"/>
          </a:xfrm>
        </p:grpSpPr>
        <p:sp>
          <p:nvSpPr>
            <p:cNvPr id="24" name="직사각형 23"/>
            <p:cNvSpPr/>
            <p:nvPr/>
          </p:nvSpPr>
          <p:spPr>
            <a:xfrm>
              <a:off x="2411760" y="2780928"/>
              <a:ext cx="5688632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11760" y="4299316"/>
              <a:ext cx="5688632" cy="12241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68883" y="3204287"/>
              <a:ext cx="78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</a:p>
            <a:p>
              <a:pPr algn="ctr"/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5776" y="4644425"/>
              <a:ext cx="785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Font typeface="+mj-lt"/>
                <a:buAutoNum type="arabicPeriod" startAt="2"/>
              </a:pPr>
              <a:r>
                <a:rPr lang="en-US" altLang="ko-KR" sz="1600" b="1" dirty="0" smtClean="0">
                  <a:solidFill>
                    <a:srgbClr val="144698"/>
                  </a:solidFill>
                </a:rPr>
                <a:t> </a:t>
              </a:r>
            </a:p>
            <a:p>
              <a:pPr marL="342900" indent="-342900" algn="ctr">
                <a:buFont typeface="+mj-lt"/>
                <a:buAutoNum type="arabicPeriod" startAt="2"/>
              </a:pP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73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33879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입 모양을 보고 대화하는 것이 어땠나요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입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모양을 보고 대화할 때의 어려운 점을 이야기 해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411760" y="2852936"/>
            <a:ext cx="56886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47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639433"/>
            <a:ext cx="6482809" cy="115268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듣는 것이 어려운 친구의 입 모양을 보고 대화해야 할 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어떻게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해야 할까요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바르게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행동한 친구에게 ○표 해 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78377" y="3025128"/>
            <a:ext cx="6278785" cy="2708128"/>
            <a:chOff x="2325281" y="3025128"/>
            <a:chExt cx="5688632" cy="2352567"/>
          </a:xfrm>
        </p:grpSpPr>
        <p:cxnSp>
          <p:nvCxnSpPr>
            <p:cNvPr id="26" name="직선 연결선 25"/>
            <p:cNvCxnSpPr/>
            <p:nvPr/>
          </p:nvCxnSpPr>
          <p:spPr>
            <a:xfrm>
              <a:off x="2325281" y="4599385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325281" y="3846819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직사각형 13"/>
            <p:cNvSpPr/>
            <p:nvPr/>
          </p:nvSpPr>
          <p:spPr>
            <a:xfrm>
              <a:off x="2325281" y="3110496"/>
              <a:ext cx="5688632" cy="2267199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제목 1"/>
            <p:cNvSpPr txBox="1">
              <a:spLocks/>
            </p:cNvSpPr>
            <p:nvPr/>
          </p:nvSpPr>
          <p:spPr>
            <a:xfrm>
              <a:off x="2353391" y="3025128"/>
              <a:ext cx="5184576" cy="2352567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듣는 것이 어려운 친구의 얼굴을 보고 이야기를 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듣는 것이 어려운 친구가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입 모양을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볼 수 없게 뒤에서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입 모양을 작게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,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빠르게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입 모양을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적당히 크게 약간 느리게 바른 </a:t>
              </a:r>
              <a:r>
                <a:rPr lang="ko-KR" altLang="en-US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입 모양으로 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>
                <a:solidFill>
                  <a:srgbClr val="144698"/>
                </a:solidFill>
                <a:latin typeface="+mn-ea"/>
                <a:ea typeface="+mn-ea"/>
              </a:endParaRP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친구들끼리 귓속말을 속삭인다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말끝을 흐리지 않고 끝까지 또박또박 이야기한다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2325281" y="3470536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325281" y="4223102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325281" y="497566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7488863" y="3110496"/>
              <a:ext cx="0" cy="2267199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295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1865173" y="4725144"/>
            <a:ext cx="6846412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</a:rPr>
              <a:t>이와 반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친구들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 </a:t>
            </a:r>
            <a:endParaRPr lang="en-US" altLang="ko-KR" sz="1600" b="1" dirty="0" smtClean="0">
              <a:solidFill>
                <a:schemeClr val="accent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합창대회를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잘 마칠 수 있는 방법을 생각해 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봅시다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. </a:t>
            </a:r>
            <a:endParaRPr lang="en-US" altLang="ko-KR" sz="1600" b="1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49815" y="2735499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희진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717927" y="3185046"/>
            <a:ext cx="6598489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이는 소리를 듣는 데 어려움이 있는 청각장애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친구이지만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pic>
        <p:nvPicPr>
          <p:cNvPr id="10" name="Picture 2" descr="E:\졸업작품\교육용교재\이미지\우리들의합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53" y="952547"/>
            <a:ext cx="3432293" cy="19124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제목 1"/>
          <p:cNvSpPr txBox="1">
            <a:spLocks/>
          </p:cNvSpPr>
          <p:nvPr/>
        </p:nvSpPr>
        <p:spPr>
          <a:xfrm>
            <a:off x="1897071" y="3500566"/>
            <a:ext cx="6814513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다른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사람의 입 모양을 보고 대화를 할 수 있습니다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897071" y="3826284"/>
            <a:ext cx="6814513" cy="69705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합창대회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연습 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박자와 음정을 맞추기 힘든 희진이의 합창 연습은 어렵기만 하고 그런 희진이를 바라보는 친구들 역시 어떻게 해야 할지 고민하게 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8104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 build="p"/>
      <p:bldP spid="1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10801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청각 장애가 있는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다른 친구들의 말을 어떻게 알아듣나요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?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36912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81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10801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의사소통 방법을 사용하여 친구들과 대화를 해 봅시다</a:t>
            </a:r>
            <a:r>
              <a: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소리를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내지 않고 서로의 입 모양을 보고 상대의 말을 맞혀 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30" name="오른쪽 화살표 29"/>
          <p:cNvSpPr/>
          <p:nvPr/>
        </p:nvSpPr>
        <p:spPr>
          <a:xfrm>
            <a:off x="4841376" y="3592197"/>
            <a:ext cx="504056" cy="1538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636899" y="3016468"/>
            <a:ext cx="3024336" cy="2932812"/>
            <a:chOff x="1223507" y="2800444"/>
            <a:chExt cx="3024336" cy="2932812"/>
          </a:xfrm>
        </p:grpSpPr>
        <p:sp>
          <p:nvSpPr>
            <p:cNvPr id="10" name="직사각형 9"/>
            <p:cNvSpPr/>
            <p:nvPr/>
          </p:nvSpPr>
          <p:spPr>
            <a:xfrm>
              <a:off x="1223507" y="2800444"/>
              <a:ext cx="3005680" cy="1305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3454" y="2962864"/>
              <a:ext cx="215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내가 친구에게 한 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1223507" y="3457718"/>
              <a:ext cx="3005680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1242163" y="4427910"/>
              <a:ext cx="3005680" cy="1305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82110" y="4590330"/>
              <a:ext cx="215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44698"/>
                  </a:solidFill>
                </a:rPr>
                <a:t>친구가 한 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1242163" y="5085184"/>
              <a:ext cx="3005680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오른쪽 화살표 37"/>
          <p:cNvSpPr/>
          <p:nvPr/>
        </p:nvSpPr>
        <p:spPr>
          <a:xfrm>
            <a:off x="4860032" y="5219663"/>
            <a:ext cx="504056" cy="1538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5436096" y="3016468"/>
            <a:ext cx="3024336" cy="2932812"/>
            <a:chOff x="5220072" y="2800444"/>
            <a:chExt cx="3024336" cy="2932812"/>
          </a:xfrm>
        </p:grpSpPr>
        <p:sp>
          <p:nvSpPr>
            <p:cNvPr id="32" name="직사각형 31"/>
            <p:cNvSpPr/>
            <p:nvPr/>
          </p:nvSpPr>
          <p:spPr>
            <a:xfrm>
              <a:off x="5220072" y="2800444"/>
              <a:ext cx="3005680" cy="1305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60019" y="2962864"/>
              <a:ext cx="215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친구가 알아들은 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5220072" y="3457718"/>
              <a:ext cx="3005680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5238728" y="4427910"/>
              <a:ext cx="3005680" cy="13053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78675" y="4590330"/>
              <a:ext cx="2153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>
                  <a:solidFill>
                    <a:srgbClr val="144698"/>
                  </a:solidFill>
                </a:rPr>
                <a:t>내가 알아들은 말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41" name="직선 연결선 40"/>
            <p:cNvCxnSpPr/>
            <p:nvPr/>
          </p:nvCxnSpPr>
          <p:spPr>
            <a:xfrm>
              <a:off x="5238728" y="5085184"/>
              <a:ext cx="3005680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887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30" grpId="0" animBg="1"/>
      <p:bldP spid="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482809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err="1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 보고 대화할 때 어떤 어려운 점이 있었나요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636912"/>
            <a:ext cx="56886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0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 smtClean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5749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3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1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24" name="타원 23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제목 1"/>
          <p:cNvSpPr txBox="1">
            <a:spLocks/>
          </p:cNvSpPr>
          <p:nvPr/>
        </p:nvSpPr>
        <p:spPr>
          <a:xfrm>
            <a:off x="2337663" y="1751749"/>
            <a:ext cx="6338793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듣는 것이 어려운 친구의 입 모양을 보고 대화 할 때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어떻게 해야 할까요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바르게 행동한 친구에게 ○표 해주세요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257111" y="2839576"/>
            <a:ext cx="6505072" cy="3541752"/>
            <a:chOff x="2321601" y="2839576"/>
            <a:chExt cx="5704694" cy="3105978"/>
          </a:xfrm>
        </p:grpSpPr>
        <p:cxnSp>
          <p:nvCxnSpPr>
            <p:cNvPr id="45" name="직선 연결선 44"/>
            <p:cNvCxnSpPr/>
            <p:nvPr/>
          </p:nvCxnSpPr>
          <p:spPr>
            <a:xfrm>
              <a:off x="2325281" y="5192143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>
              <a:off x="2325281" y="4411011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2337663" y="3650158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2325281" y="2924944"/>
              <a:ext cx="5688632" cy="3020610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6" name="제목 1"/>
            <p:cNvSpPr txBox="1">
              <a:spLocks/>
            </p:cNvSpPr>
            <p:nvPr/>
          </p:nvSpPr>
          <p:spPr>
            <a:xfrm>
              <a:off x="2384918" y="2839576"/>
              <a:ext cx="5184576" cy="3105978"/>
            </a:xfrm>
            <a:prstGeom prst="rect">
              <a:avLst/>
            </a:prstGeom>
            <a:ln>
              <a:noFill/>
              <a:prstDash val="solid"/>
            </a:ln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청각장애 친구에게 입 모양을 볼 수 있도록 얼굴을 보고 대화를 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듣는 것이 어려운 친구가 입 모양을 볼 수 없게 뒤에서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 err="1">
                  <a:solidFill>
                    <a:srgbClr val="144698"/>
                  </a:solidFill>
                  <a:latin typeface="+mn-ea"/>
                  <a:ea typeface="+mn-ea"/>
                </a:rPr>
                <a:t>인공와우나</a:t>
              </a: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 보청기를 착용하고 있는 친구들의 머리나 귀를 조심한다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입 모양을 적당히 크게 약간 느리게 바른 입 모양으로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친구들끼리 귓속말을 속삭인다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말끝을 흐리지 않고 끝까지 또박또박 이야기한다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같이 영화를 볼 때는 자막이 있는 영화를 선택해서 본다</a:t>
              </a:r>
              <a:r>
                <a:rPr lang="en-US" altLang="ko-KR" sz="1400" b="1" dirty="0" smtClean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</a:p>
            <a:p>
              <a:pPr marL="228600" indent="-228600" algn="l">
                <a:lnSpc>
                  <a:spcPct val="204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rgbClr val="144698"/>
                  </a:solidFill>
                  <a:latin typeface="+mn-ea"/>
                  <a:ea typeface="+mn-ea"/>
                </a:rPr>
                <a:t>친구들끼리 대화할 때 청각장애 친구에게 간략하게 설명해준다</a:t>
              </a:r>
              <a:r>
                <a:rPr lang="en-US" altLang="ko-KR" sz="1400" b="1" dirty="0">
                  <a:solidFill>
                    <a:srgbClr val="144698"/>
                  </a:solidFill>
                  <a:latin typeface="+mn-ea"/>
                  <a:ea typeface="+mn-ea"/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  <a:latin typeface="+mn-ea"/>
                <a:ea typeface="+mn-ea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2337663" y="3284984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>
              <a:off x="2325281" y="4037550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>
              <a:off x="2325281" y="4790116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>
              <a:off x="7506177" y="2924944"/>
              <a:ext cx="0" cy="302061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>
              <a:off x="2321601" y="5568426"/>
              <a:ext cx="5688632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38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26678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청각 장애 학생은 구화와 수화로 의사소통을 합니다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구화와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수화를 알아봅시다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123728" y="3220830"/>
            <a:ext cx="6439068" cy="2008370"/>
            <a:chOff x="725220" y="3220830"/>
            <a:chExt cx="6439068" cy="2008370"/>
          </a:xfrm>
        </p:grpSpPr>
        <p:sp>
          <p:nvSpPr>
            <p:cNvPr id="17" name="직사각형 16"/>
            <p:cNvSpPr/>
            <p:nvPr/>
          </p:nvSpPr>
          <p:spPr>
            <a:xfrm>
              <a:off x="725220" y="4419526"/>
              <a:ext cx="1692309" cy="809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203848" y="4419526"/>
              <a:ext cx="3960440" cy="809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725220" y="3220830"/>
              <a:ext cx="1692309" cy="809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9" name="오른쪽 화살표 28"/>
            <p:cNvSpPr/>
            <p:nvPr/>
          </p:nvSpPr>
          <p:spPr>
            <a:xfrm flipH="1">
              <a:off x="2567523" y="3475582"/>
              <a:ext cx="478353" cy="3134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203848" y="3220830"/>
              <a:ext cx="3960440" cy="8096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03848" y="3383250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144698"/>
                  </a:solidFill>
                </a:rPr>
                <a:t>약속을 정하고 손으로 표현하는 동작으로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의사소통 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해요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3848" y="4531976"/>
              <a:ext cx="39604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144698"/>
                  </a:solidFill>
                </a:rPr>
                <a:t>상대방의 입술의 움직임과 표정으로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말을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이해해요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9" name="오른쪽 화살표 18"/>
            <p:cNvSpPr/>
            <p:nvPr/>
          </p:nvSpPr>
          <p:spPr>
            <a:xfrm flipH="1">
              <a:off x="2567523" y="4667634"/>
              <a:ext cx="478353" cy="31345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486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91854" y="1630313"/>
            <a:ext cx="662682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청각장애 학생은 수화를 사용합니다</a:t>
            </a:r>
            <a:r>
              <a:rPr lang="en-US" altLang="ko-KR" sz="1600" b="1" dirty="0">
                <a:solidFill>
                  <a:schemeClr val="tx2"/>
                </a:solidFill>
              </a:rPr>
              <a:t>. </a:t>
            </a:r>
            <a:endParaRPr lang="en-US" altLang="ko-KR" sz="1600" b="1" dirty="0" smtClean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</a:rPr>
              <a:t>간단한 </a:t>
            </a:r>
            <a:r>
              <a:rPr lang="ko-KR" altLang="en-US" sz="1600" b="1" dirty="0">
                <a:solidFill>
                  <a:schemeClr val="tx2"/>
                </a:solidFill>
              </a:rPr>
              <a:t>수화를 알아봅시다</a:t>
            </a:r>
            <a:r>
              <a:rPr lang="en-US" altLang="ko-KR" sz="1600" b="1" dirty="0">
                <a:solidFill>
                  <a:schemeClr val="tx2"/>
                </a:solidFill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763689" y="2852936"/>
            <a:ext cx="7056783" cy="3528392"/>
            <a:chOff x="1763689" y="2852936"/>
            <a:chExt cx="7056783" cy="3528392"/>
          </a:xfrm>
        </p:grpSpPr>
        <p:sp>
          <p:nvSpPr>
            <p:cNvPr id="21" name="직사각형 20"/>
            <p:cNvSpPr/>
            <p:nvPr/>
          </p:nvSpPr>
          <p:spPr>
            <a:xfrm>
              <a:off x="1763689" y="2852936"/>
              <a:ext cx="6933454" cy="3528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843809" y="2852936"/>
              <a:ext cx="2599728" cy="3528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50" name="Picture 2" descr="E:\졸업작품\교육용교재\이미지\ㅁㅇㄹ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351" y="2971324"/>
              <a:ext cx="962025" cy="133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졸업작품\교육용교재\이미지\ㅠ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5364" y="4850854"/>
              <a:ext cx="1228725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E:\졸업작품\교육용교재\이미지\ㅡ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203" y="4850854"/>
              <a:ext cx="1019175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763689" y="347538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사랑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3689" y="5275580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초등학생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1763689" y="4411484"/>
              <a:ext cx="6933454" cy="0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08103" y="3222942"/>
              <a:ext cx="3189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solidFill>
                    <a:srgbClr val="144698"/>
                  </a:solidFill>
                </a:rPr>
                <a:t>오른손을 펴서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모로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세운 왼 주먹 위에 대고 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  <a:p>
              <a:r>
                <a:rPr lang="ko-KR" altLang="en-US" sz="1600" b="1" dirty="0" smtClean="0">
                  <a:solidFill>
                    <a:srgbClr val="144698"/>
                  </a:solidFill>
                </a:rPr>
                <a:t>오른손만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오른쪽으로 돌린다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6781" y="4534234"/>
              <a:ext cx="336369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왼손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검지와 중지로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600" b="1" dirty="0" smtClean="0">
                  <a:solidFill>
                    <a:srgbClr val="144698"/>
                  </a:solidFill>
                </a:rPr>
              </a:br>
              <a:r>
                <a:rPr lang="ko-KR" altLang="en-US" sz="1600" b="1" dirty="0" err="1" smtClean="0">
                  <a:solidFill>
                    <a:srgbClr val="144698"/>
                  </a:solidFill>
                </a:rPr>
                <a:t>브이</a:t>
              </a:r>
              <a:r>
                <a:rPr lang="ko-KR" altLang="en-US" sz="1600" b="1" dirty="0" smtClean="0">
                  <a:solidFill>
                    <a:srgbClr val="144698"/>
                  </a:solidFill>
                </a:rPr>
                <a:t> 모양으로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하고 그 사이에 오른 검지를 넣는다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>.</a:t>
              </a:r>
              <a:br>
                <a:rPr lang="en-US" altLang="ko-KR" sz="1600" b="1" dirty="0" smtClean="0">
                  <a:solidFill>
                    <a:srgbClr val="144698"/>
                  </a:solidFill>
                </a:rPr>
              </a:br>
              <a:endParaRPr lang="en-US" altLang="ko-KR" sz="1600" b="1" dirty="0">
                <a:solidFill>
                  <a:srgbClr val="144698"/>
                </a:solidFill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ko-KR" altLang="en-US" sz="1600" b="1" dirty="0" smtClean="0">
                  <a:solidFill>
                    <a:srgbClr val="144698"/>
                  </a:solidFill>
                </a:rPr>
                <a:t>오른손은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이마 오른쪽에서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600" b="1" dirty="0" smtClean="0">
                  <a:solidFill>
                    <a:srgbClr val="144698"/>
                  </a:solidFill>
                </a:rPr>
              </a:br>
              <a:r>
                <a:rPr lang="ko-KR" altLang="en-US" sz="1600" b="1" dirty="0" smtClean="0">
                  <a:solidFill>
                    <a:srgbClr val="144698"/>
                  </a:solidFill>
                </a:rPr>
                <a:t>왼손은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왼쪽 옆구리에서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, </a:t>
              </a:r>
              <a:r>
                <a:rPr lang="en-US" altLang="ko-KR" sz="1600" b="1" dirty="0" smtClean="0">
                  <a:solidFill>
                    <a:srgbClr val="144698"/>
                  </a:solidFill>
                </a:rPr>
                <a:t/>
              </a:r>
              <a:br>
                <a:rPr lang="en-US" altLang="ko-KR" sz="1600" b="1" dirty="0" smtClean="0">
                  <a:solidFill>
                    <a:srgbClr val="144698"/>
                  </a:solidFill>
                </a:rPr>
              </a:br>
              <a:r>
                <a:rPr lang="ko-KR" altLang="en-US" sz="1600" b="1" dirty="0" smtClean="0">
                  <a:solidFill>
                    <a:srgbClr val="144698"/>
                  </a:solidFill>
                </a:rPr>
                <a:t>위아래로 </a:t>
              </a:r>
              <a:r>
                <a:rPr lang="ko-KR" altLang="en-US" sz="1600" b="1" dirty="0">
                  <a:solidFill>
                    <a:srgbClr val="144698"/>
                  </a:solidFill>
                </a:rPr>
                <a:t>두 번 움직인다</a:t>
              </a:r>
              <a:r>
                <a:rPr lang="en-US" altLang="ko-KR" sz="1600" b="1" dirty="0">
                  <a:solidFill>
                    <a:srgbClr val="144698"/>
                  </a:solidFill>
                </a:rPr>
                <a:t>.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32" name="직선 연결선 31"/>
            <p:cNvCxnSpPr/>
            <p:nvPr/>
          </p:nvCxnSpPr>
          <p:spPr>
            <a:xfrm flipV="1">
              <a:off x="2843809" y="2852936"/>
              <a:ext cx="0" cy="3528392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 flipV="1">
              <a:off x="5443537" y="2852936"/>
              <a:ext cx="0" cy="3528392"/>
            </a:xfrm>
            <a:prstGeom prst="line">
              <a:avLst/>
            </a:prstGeom>
            <a:ln w="25400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직사각형 23"/>
            <p:cNvSpPr/>
            <p:nvPr/>
          </p:nvSpPr>
          <p:spPr>
            <a:xfrm>
              <a:off x="1763689" y="2852936"/>
              <a:ext cx="6933454" cy="3528392"/>
            </a:xfrm>
            <a:prstGeom prst="rect">
              <a:avLst/>
            </a:prstGeom>
            <a:noFill/>
            <a:ln w="28575"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34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4" y="1468677"/>
            <a:ext cx="6393708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주어진 </a:t>
            </a:r>
            <a:r>
              <a:rPr lang="ko-KR" altLang="en-US" sz="1600" b="1" dirty="0" err="1">
                <a:solidFill>
                  <a:schemeClr val="tx2"/>
                </a:solidFill>
              </a:rPr>
              <a:t>지문자를</a:t>
            </a:r>
            <a:r>
              <a:rPr lang="ko-KR" altLang="en-US" sz="1600" b="1" dirty="0">
                <a:solidFill>
                  <a:schemeClr val="tx2"/>
                </a:solidFill>
              </a:rPr>
              <a:t> 보고 적어보세요</a:t>
            </a:r>
            <a:r>
              <a:rPr lang="en-US" altLang="ko-KR" sz="1600" b="1" dirty="0">
                <a:solidFill>
                  <a:schemeClr val="tx2"/>
                </a:solidFill>
              </a:rPr>
              <a:t>. (</a:t>
            </a:r>
            <a:r>
              <a:rPr lang="ko-KR" altLang="en-US" sz="1600" b="1" dirty="0" err="1">
                <a:solidFill>
                  <a:schemeClr val="tx2"/>
                </a:solidFill>
              </a:rPr>
              <a:t>지문자는</a:t>
            </a:r>
            <a:r>
              <a:rPr lang="ko-KR" altLang="en-US" sz="1600" b="1" dirty="0">
                <a:solidFill>
                  <a:schemeClr val="tx2"/>
                </a:solidFill>
              </a:rPr>
              <a:t> 상대방이 보는 방향</a:t>
            </a:r>
            <a:r>
              <a:rPr lang="en-US" altLang="ko-KR" sz="1600" b="1" dirty="0">
                <a:solidFill>
                  <a:schemeClr val="tx2"/>
                </a:solidFill>
              </a:rPr>
              <a:t>)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74" name="Picture 2" descr="E:\졸업작품\교육용교재\이미지\ㅍ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2173101"/>
            <a:ext cx="443865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3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4" y="1468677"/>
            <a:ext cx="6393708" cy="41402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</a:rPr>
              <a:t>주어진 </a:t>
            </a:r>
            <a:r>
              <a:rPr lang="ko-KR" altLang="en-US" sz="1600" b="1" dirty="0" err="1">
                <a:solidFill>
                  <a:schemeClr val="tx2"/>
                </a:solidFill>
              </a:rPr>
              <a:t>지문자를</a:t>
            </a:r>
            <a:r>
              <a:rPr lang="ko-KR" altLang="en-US" sz="1600" b="1" dirty="0">
                <a:solidFill>
                  <a:schemeClr val="tx2"/>
                </a:solidFill>
              </a:rPr>
              <a:t> 보고 적어보세요</a:t>
            </a:r>
            <a:r>
              <a:rPr lang="en-US" altLang="ko-KR" sz="1600" b="1" dirty="0">
                <a:solidFill>
                  <a:schemeClr val="tx2"/>
                </a:solidFill>
              </a:rPr>
              <a:t>. (</a:t>
            </a:r>
            <a:r>
              <a:rPr lang="ko-KR" altLang="en-US" sz="1600" b="1" dirty="0" err="1">
                <a:solidFill>
                  <a:schemeClr val="tx2"/>
                </a:solidFill>
              </a:rPr>
              <a:t>지문자는</a:t>
            </a:r>
            <a:r>
              <a:rPr lang="ko-KR" altLang="en-US" sz="1600" b="1" dirty="0">
                <a:solidFill>
                  <a:schemeClr val="tx2"/>
                </a:solidFill>
              </a:rPr>
              <a:t> 상대방이 보는 방향</a:t>
            </a:r>
            <a:r>
              <a:rPr lang="en-US" altLang="ko-KR" sz="1600" b="1" dirty="0">
                <a:solidFill>
                  <a:schemeClr val="tx2"/>
                </a:solidFill>
              </a:rPr>
              <a:t>)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75000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359243" y="2275619"/>
            <a:ext cx="4299693" cy="4062065"/>
            <a:chOff x="4572000" y="2636912"/>
            <a:chExt cx="4299693" cy="4062065"/>
          </a:xfrm>
        </p:grpSpPr>
        <p:sp>
          <p:nvSpPr>
            <p:cNvPr id="61" name="직사각형 60"/>
            <p:cNvSpPr/>
            <p:nvPr/>
          </p:nvSpPr>
          <p:spPr>
            <a:xfrm>
              <a:off x="4597075" y="4621733"/>
              <a:ext cx="1631110" cy="1521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cxnSp>
          <p:nvCxnSpPr>
            <p:cNvPr id="62" name="직선 연결선 61"/>
            <p:cNvCxnSpPr/>
            <p:nvPr/>
          </p:nvCxnSpPr>
          <p:spPr>
            <a:xfrm flipV="1">
              <a:off x="5432868" y="4621733"/>
              <a:ext cx="0" cy="152137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4609774" y="5485829"/>
              <a:ext cx="1618411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직사각형 56"/>
            <p:cNvSpPr/>
            <p:nvPr/>
          </p:nvSpPr>
          <p:spPr>
            <a:xfrm>
              <a:off x="6372200" y="4621733"/>
              <a:ext cx="2499493" cy="1521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cxnSp>
          <p:nvCxnSpPr>
            <p:cNvPr id="58" name="직선 연결선 57"/>
            <p:cNvCxnSpPr/>
            <p:nvPr/>
          </p:nvCxnSpPr>
          <p:spPr>
            <a:xfrm flipV="1">
              <a:off x="7207994" y="4621733"/>
              <a:ext cx="0" cy="152137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연결선 58"/>
            <p:cNvCxnSpPr/>
            <p:nvPr/>
          </p:nvCxnSpPr>
          <p:spPr>
            <a:xfrm flipV="1">
              <a:off x="8046193" y="4621733"/>
              <a:ext cx="0" cy="148076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6384900" y="5485829"/>
              <a:ext cx="2486793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/>
            <p:cNvSpPr/>
            <p:nvPr/>
          </p:nvSpPr>
          <p:spPr>
            <a:xfrm>
              <a:off x="4572000" y="2636912"/>
              <a:ext cx="2499493" cy="15213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pic>
          <p:nvPicPr>
            <p:cNvPr id="3075" name="Picture 3" descr="E:\졸업작품\교육용교재\이미지\6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" t="5627" r="12591" b="7594"/>
            <a:stretch/>
          </p:blipFill>
          <p:spPr bwMode="auto">
            <a:xfrm>
              <a:off x="6444208" y="4743125"/>
              <a:ext cx="660400" cy="61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E:\졸업작품\교육용교재\이미지\7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2" t="8935" r="9948" b="11459"/>
            <a:stretch/>
          </p:blipFill>
          <p:spPr bwMode="auto">
            <a:xfrm>
              <a:off x="7318840" y="4768203"/>
              <a:ext cx="618911" cy="5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E:\졸업작품\교육용교재\이미지\8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9303" r="7101" b="7820"/>
            <a:stretch/>
          </p:blipFill>
          <p:spPr bwMode="auto">
            <a:xfrm>
              <a:off x="8109767" y="4786542"/>
              <a:ext cx="704850" cy="576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E:\졸업작품\교육용교재\이미지\1.b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5" t="4223" r="5639"/>
            <a:stretch/>
          </p:blipFill>
          <p:spPr bwMode="auto">
            <a:xfrm>
              <a:off x="4702945" y="2745432"/>
              <a:ext cx="685800" cy="665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9" name="Picture 7" descr="E:\졸업작품\교육용교재\이미지\2.bmp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8" t="4110" r="6184" b="9091"/>
            <a:stretch/>
          </p:blipFill>
          <p:spPr bwMode="auto">
            <a:xfrm>
              <a:off x="5483993" y="2745432"/>
              <a:ext cx="682069" cy="620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E:\졸업작품\교육용교재\이미지\3.bm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" t="7178" r="3866" b="7621"/>
            <a:stretch/>
          </p:blipFill>
          <p:spPr bwMode="auto">
            <a:xfrm>
              <a:off x="6313139" y="2748335"/>
              <a:ext cx="691595" cy="608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E:\졸업작품\교육용교재\이미지\4.bmp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19" t="6640" r="12087" b="7723"/>
            <a:stretch/>
          </p:blipFill>
          <p:spPr bwMode="auto">
            <a:xfrm>
              <a:off x="4628825" y="4743273"/>
              <a:ext cx="699120" cy="619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E:\졸업작품\교육용교재\이미지\5.bmp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9177" r="6102" b="10023"/>
            <a:stretch/>
          </p:blipFill>
          <p:spPr bwMode="auto">
            <a:xfrm>
              <a:off x="5508104" y="4774952"/>
              <a:ext cx="692150" cy="569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3" name="직선 연결선 52"/>
            <p:cNvCxnSpPr/>
            <p:nvPr/>
          </p:nvCxnSpPr>
          <p:spPr>
            <a:xfrm flipV="1">
              <a:off x="5407794" y="2636912"/>
              <a:ext cx="0" cy="152137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/>
            <p:cNvCxnSpPr/>
            <p:nvPr/>
          </p:nvCxnSpPr>
          <p:spPr>
            <a:xfrm flipV="1">
              <a:off x="6245993" y="2636912"/>
              <a:ext cx="0" cy="1480765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연결선 54"/>
            <p:cNvCxnSpPr/>
            <p:nvPr/>
          </p:nvCxnSpPr>
          <p:spPr>
            <a:xfrm>
              <a:off x="4584700" y="3501008"/>
              <a:ext cx="2486793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제목 1"/>
            <p:cNvSpPr txBox="1">
              <a:spLocks/>
            </p:cNvSpPr>
            <p:nvPr/>
          </p:nvSpPr>
          <p:spPr>
            <a:xfrm>
              <a:off x="7203153" y="3656012"/>
              <a:ext cx="1222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          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4" name="제목 1"/>
            <p:cNvSpPr txBox="1">
              <a:spLocks/>
            </p:cNvSpPr>
            <p:nvPr/>
          </p:nvSpPr>
          <p:spPr>
            <a:xfrm>
              <a:off x="7004734" y="6236478"/>
              <a:ext cx="1222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          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제목 1"/>
            <p:cNvSpPr txBox="1">
              <a:spLocks/>
            </p:cNvSpPr>
            <p:nvPr/>
          </p:nvSpPr>
          <p:spPr>
            <a:xfrm>
              <a:off x="4860032" y="6237312"/>
              <a:ext cx="12225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          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–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248016"/>
            <a:ext cx="6266785" cy="78335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청각 장애인이 일상생활에서 불편함을 겪지 않도록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다양한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서비스가 제공되고 있습니다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어떤 것이 있는지 알아봅시다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052736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5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321007" y="2173447"/>
            <a:ext cx="7202537" cy="4495913"/>
            <a:chOff x="1113879" y="2173447"/>
            <a:chExt cx="7202537" cy="4495913"/>
          </a:xfrm>
        </p:grpSpPr>
        <p:sp>
          <p:nvSpPr>
            <p:cNvPr id="39" name="직사각형 38"/>
            <p:cNvSpPr/>
            <p:nvPr/>
          </p:nvSpPr>
          <p:spPr>
            <a:xfrm>
              <a:off x="5432579" y="3325917"/>
              <a:ext cx="2834781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432579" y="4476349"/>
              <a:ext cx="2834781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432579" y="5626781"/>
              <a:ext cx="2834781" cy="1042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432579" y="2175485"/>
              <a:ext cx="2834781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45813" y="2175486"/>
              <a:ext cx="2808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일상생활의 소리인 초인종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아기 울음소리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400" b="1" dirty="0">
                  <a:solidFill>
                    <a:srgbClr val="144698"/>
                  </a:solidFill>
                </a:rPr>
                <a:t>화재경보기 소리를 듣고 주인에게 소리 나는 곳으로 안내해요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45813" y="3562643"/>
              <a:ext cx="2808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방송 프로그램의 내용을 알기 쉽게 자막 처리를 해요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 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08104" y="4562544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입 모양만을 보고 수업의 내용을 이해하기 어려운 청각 장애인을 위해 수업 내용을 타자 해줘요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45813" y="5690626"/>
              <a:ext cx="28083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건널목을 건널 때 신호가 바뀔 때까지 그래프가 한 칸씩 줄어들어 안전하게 길을 건널 수 있도록 도와줘요</a:t>
              </a:r>
              <a:r>
                <a:rPr lang="en-US" altLang="ko-KR" sz="1400" b="1" dirty="0">
                  <a:solidFill>
                    <a:srgbClr val="144698"/>
                  </a:solidFill>
                </a:rPr>
                <a:t>.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pic>
          <p:nvPicPr>
            <p:cNvPr id="4098" name="Picture 2" descr="E:\졸업작품\교육용교재\이미지\ㄹ호ㅓㅡㅅ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695" y="4334804"/>
              <a:ext cx="1628775" cy="115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E:\졸업작품\교육용교재\이미지\ㅏ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10" y="2173447"/>
              <a:ext cx="16287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E:\졸업작품\교육용교재\이미지\ㅑ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10" y="3268413"/>
              <a:ext cx="1628775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E:\졸업작품\교육용교재\이미지\ㅓㄹ호ㅓㄴㄷㅇ규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170" y="5541212"/>
              <a:ext cx="164782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타원 4"/>
            <p:cNvSpPr/>
            <p:nvPr/>
          </p:nvSpPr>
          <p:spPr>
            <a:xfrm>
              <a:off x="5220072" y="265253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5220072" y="378904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5220072" y="4941168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5220072" y="6093296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3995936" y="263691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3995936" y="3773414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3995936" y="4925542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타원 48"/>
            <p:cNvSpPr/>
            <p:nvPr/>
          </p:nvSpPr>
          <p:spPr>
            <a:xfrm>
              <a:off x="3995936" y="6077670"/>
              <a:ext cx="72008" cy="7200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75268" y="2577042"/>
              <a:ext cx="8087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rgbClr val="144698"/>
                  </a:solidFill>
                </a:rPr>
                <a:t>속기사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13879" y="3664940"/>
              <a:ext cx="1131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rgbClr val="144698"/>
                  </a:solidFill>
                </a:rPr>
                <a:t>자막방송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13879" y="4752838"/>
              <a:ext cx="11315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smtClean="0">
                  <a:solidFill>
                    <a:srgbClr val="144698"/>
                  </a:solidFill>
                </a:rPr>
                <a:t>신호등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113879" y="5840736"/>
              <a:ext cx="11315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144698"/>
                  </a:solidFill>
                </a:rPr>
                <a:t>청각장애 </a:t>
              </a:r>
              <a:r>
                <a:rPr lang="ko-KR" altLang="en-US" sz="1400" b="1" dirty="0" err="1">
                  <a:solidFill>
                    <a:srgbClr val="144698"/>
                  </a:solidFill>
                </a:rPr>
                <a:t>도우미견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2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172887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</a:t>
            </a:r>
            <a:endParaRPr lang="en-US" altLang="ko-KR" sz="2400" b="1" dirty="0" smtClean="0">
              <a:solidFill>
                <a:srgbClr val="144698"/>
              </a:solidFill>
              <a:effectLst>
                <a:outerShdw blurRad="38100" dist="38100" dir="2700000" algn="tl">
                  <a:schemeClr val="accent2">
                    <a:alpha val="43000"/>
                  </a:schemeClr>
                </a:outerShdw>
              </a:effectLst>
            </a:endParaRPr>
          </a:p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교사용 활동자료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1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535314"/>
            <a:ext cx="1169712" cy="1637222"/>
            <a:chOff x="1868267" y="2990622"/>
            <a:chExt cx="1169712" cy="1637222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2"/>
              <a:ext cx="1133304" cy="1637222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3573016"/>
            <a:ext cx="1133304" cy="2031325"/>
            <a:chOff x="1904675" y="2990621"/>
            <a:chExt cx="1133304" cy="203132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2031325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3573016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다른 사람의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보고 대화를 했다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소리를 내지 않고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크게 벌려 낱말을 말해 준다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나비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우리나라와 같이 </a:t>
            </a:r>
            <a:r>
              <a:rPr lang="ko-KR" altLang="en-US" sz="1400" b="1" dirty="0" err="1" smtClean="0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 읽기 쉬운 것부터 친구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잠자리 등처럼 조금씩 난이도를 조절하며 진행한다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알아듣기 어렵다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시간이 오래 걸린다 등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4.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1) 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4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) 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6) </a:t>
            </a:r>
            <a:endParaRPr lang="en-US" altLang="ko-KR" sz="1400" b="1" dirty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573360" y="1505989"/>
            <a:ext cx="6031088" cy="1575206"/>
            <a:chOff x="2573360" y="1505989"/>
            <a:chExt cx="6031088" cy="1575206"/>
          </a:xfrm>
        </p:grpSpPr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73360" y="1505989"/>
              <a:ext cx="6031088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chemeClr val="tx2"/>
                  </a:solidFill>
                </a:rPr>
                <a:t>소리가 들리지 않아 음정과 박자를 맞추는 것에 어려움이 있었다</a:t>
              </a:r>
              <a:r>
                <a:rPr lang="en-US" altLang="ko-KR" sz="1400" b="1" dirty="0">
                  <a:solidFill>
                    <a:schemeClr val="tx2"/>
                  </a:solidFill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 smtClean="0">
                  <a:solidFill>
                    <a:schemeClr val="tx2"/>
                  </a:solidFill>
                </a:rPr>
                <a:t>기쁜 얼굴</a:t>
              </a:r>
              <a:endParaRPr lang="en-US" altLang="ko-KR" sz="1400" b="1" dirty="0" smtClean="0">
                <a:solidFill>
                  <a:schemeClr val="tx2"/>
                </a:solidFill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chemeClr val="tx2"/>
                  </a:solidFill>
                </a:rPr>
                <a:t> </a:t>
              </a:r>
              <a:endParaRPr lang="ko-KR" altLang="en-US" sz="1400" b="1" dirty="0">
                <a:solidFill>
                  <a:schemeClr val="tx2"/>
                </a:solidFill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3000300" y="2276872"/>
              <a:ext cx="3901390" cy="804323"/>
              <a:chOff x="3000300" y="2276872"/>
              <a:chExt cx="3901390" cy="804323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5364088" y="2276873"/>
                <a:ext cx="1537602" cy="80432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3000300" y="2276872"/>
                <a:ext cx="1537602" cy="8043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033157" y="2344946"/>
                <a:ext cx="14718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손을 올리면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33157" y="2780930"/>
                <a:ext cx="14718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손을 내리면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</p:txBody>
          </p:sp>
          <p:cxnSp>
            <p:nvCxnSpPr>
              <p:cNvPr id="25" name="직선 연결선 24"/>
              <p:cNvCxnSpPr/>
              <p:nvPr/>
            </p:nvCxnSpPr>
            <p:spPr>
              <a:xfrm>
                <a:off x="3000300" y="2678477"/>
                <a:ext cx="1537602" cy="0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>
                <a:off x="6084168" y="2564904"/>
                <a:ext cx="527343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오른쪽 화살표 38"/>
              <p:cNvSpPr/>
              <p:nvPr/>
            </p:nvSpPr>
            <p:spPr>
              <a:xfrm>
                <a:off x="4716016" y="2419148"/>
                <a:ext cx="473909" cy="11320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40" name="오른쪽 화살표 39"/>
              <p:cNvSpPr/>
              <p:nvPr/>
            </p:nvSpPr>
            <p:spPr>
              <a:xfrm>
                <a:off x="4716016" y="2870704"/>
                <a:ext cx="473909" cy="113205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96945" y="2344945"/>
                <a:ext cx="14718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음정을 올린다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96945" y="2780929"/>
                <a:ext cx="147188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음정을 내린다</a:t>
                </a:r>
                <a:r>
                  <a:rPr lang="en-US" altLang="ko-KR" sz="1100" b="1" dirty="0" smtClean="0">
                    <a:solidFill>
                      <a:srgbClr val="144698"/>
                    </a:solidFill>
                  </a:rPr>
                  <a:t>.</a:t>
                </a:r>
                <a:endParaRPr lang="en-US" altLang="ko-KR" sz="1100" b="1" dirty="0">
                  <a:solidFill>
                    <a:srgbClr val="144698"/>
                  </a:solidFill>
                </a:endParaRPr>
              </a:p>
            </p:txBody>
          </p:sp>
          <p:cxnSp>
            <p:nvCxnSpPr>
              <p:cNvPr id="57" name="직선 연결선 56"/>
              <p:cNvCxnSpPr/>
              <p:nvPr/>
            </p:nvCxnSpPr>
            <p:spPr>
              <a:xfrm>
                <a:off x="5364088" y="2683982"/>
                <a:ext cx="1537602" cy="0"/>
              </a:xfrm>
              <a:prstGeom prst="line">
                <a:avLst/>
              </a:prstGeom>
              <a:ln w="25400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>
                <a:off x="6097343" y="2996952"/>
                <a:ext cx="527343" cy="0"/>
              </a:xfrm>
              <a:prstGeom prst="line">
                <a:avLst/>
              </a:prstGeom>
              <a:ln w="222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648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2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899592" y="1111731"/>
            <a:ext cx="1169712" cy="2302956"/>
            <a:chOff x="1868267" y="2852335"/>
            <a:chExt cx="1169712" cy="230295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852335"/>
              <a:ext cx="1133304" cy="2302956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936000" y="4057571"/>
            <a:ext cx="1133304" cy="1906810"/>
            <a:chOff x="1904675" y="2990621"/>
            <a:chExt cx="1133304" cy="190681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190681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제목 1"/>
          <p:cNvSpPr txBox="1">
            <a:spLocks/>
          </p:cNvSpPr>
          <p:nvPr/>
        </p:nvSpPr>
        <p:spPr>
          <a:xfrm>
            <a:off x="2573360" y="3933056"/>
            <a:ext cx="6247112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다른 사람의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보고 대화를 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소리를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내지 않고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크게 벌려 낱말이나 문장을 말해 준다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나비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우리나라와 같이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  <a:ea typeface="+mn-ea"/>
              </a:rPr>
              <a:t>입모양을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 읽기 쉬운 것부터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</a:b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친구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잠자리 등처럼 조금씩 난이도를 조절하며 진행한다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알아듣기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어렵다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  <a:ea typeface="+mn-ea"/>
              </a:rPr>
              <a:t>시간이 오래 걸린다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  <a:ea typeface="+mn-ea"/>
              </a:rPr>
              <a:t>등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4.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1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4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  <a:r>
              <a: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rPr>
              <a:t> 6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  <a:ea typeface="+mn-ea"/>
              </a:rPr>
              <a:t>) 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2573360" y="1060196"/>
            <a:ext cx="6048672" cy="2354491"/>
            <a:chOff x="2573360" y="1060196"/>
            <a:chExt cx="6048672" cy="2354491"/>
          </a:xfrm>
        </p:grpSpPr>
        <p:sp>
          <p:nvSpPr>
            <p:cNvPr id="16" name="제목 1"/>
            <p:cNvSpPr txBox="1">
              <a:spLocks/>
            </p:cNvSpPr>
            <p:nvPr/>
          </p:nvSpPr>
          <p:spPr>
            <a:xfrm>
              <a:off x="2573360" y="1060196"/>
              <a:ext cx="6048672" cy="23544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chemeClr val="tx2"/>
                  </a:solidFill>
                </a:rPr>
                <a:t>소리가 들리지 않아 음정과 박자를 맞추는 것에 어려움이 있었다</a:t>
              </a:r>
              <a:r>
                <a:rPr lang="en-US" altLang="ko-KR" sz="1400" b="1" dirty="0">
                  <a:solidFill>
                    <a:schemeClr val="tx2"/>
                  </a:solidFill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chemeClr val="tx2"/>
                  </a:solidFill>
                </a:rPr>
                <a:t>2.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윤석이가 손을 올리면 음정을 올리고 손을 내리면 음정을 내리도록 약속을 했다</a:t>
              </a:r>
              <a:r>
                <a:rPr lang="en-US" altLang="ko-KR" sz="1400" b="1" dirty="0">
                  <a:solidFill>
                    <a:schemeClr val="tx2"/>
                  </a:solidFill>
                </a:rPr>
                <a:t>.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chemeClr val="tx2"/>
                  </a:solidFill>
                </a:rPr>
                <a:t>3.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예</a:t>
              </a:r>
              <a:r>
                <a:rPr lang="en-US" altLang="ko-KR" sz="1400" b="1" dirty="0">
                  <a:solidFill>
                    <a:schemeClr val="tx2"/>
                  </a:solidFill>
                </a:rPr>
                <a:t>&gt; 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우울한 </a:t>
              </a:r>
              <a:r>
                <a:rPr lang="ko-KR" altLang="en-US" sz="1400" b="1" dirty="0" smtClean="0">
                  <a:solidFill>
                    <a:schemeClr val="tx2"/>
                  </a:solidFill>
                </a:rPr>
                <a:t>표정  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→  </a:t>
              </a:r>
              <a:r>
                <a:rPr lang="ko-KR" altLang="en-US" sz="1400" b="1" dirty="0" smtClean="0">
                  <a:solidFill>
                    <a:schemeClr val="tx2"/>
                  </a:solidFill>
                </a:rPr>
                <a:t> 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환한 표정 </a:t>
              </a:r>
              <a:r>
                <a:rPr lang="ko-KR" altLang="en-US" sz="1400" b="1" dirty="0" smtClean="0">
                  <a:solidFill>
                    <a:schemeClr val="tx2"/>
                  </a:solidFill>
                </a:rPr>
                <a:t>   →  </a:t>
              </a:r>
              <a:r>
                <a:rPr lang="ko-KR" altLang="en-US" sz="1400" b="1" dirty="0">
                  <a:solidFill>
                    <a:schemeClr val="tx2"/>
                  </a:solidFill>
                </a:rPr>
                <a:t>기뻐하는 </a:t>
              </a:r>
              <a:r>
                <a:rPr lang="ko-KR" altLang="en-US" sz="1400" b="1" dirty="0" smtClean="0">
                  <a:solidFill>
                    <a:schemeClr val="tx2"/>
                  </a:solidFill>
                </a:rPr>
                <a:t>표정</a:t>
              </a:r>
              <a:endParaRPr lang="en-US" altLang="ko-KR" sz="1400" b="1" dirty="0" smtClean="0">
                <a:solidFill>
                  <a:schemeClr val="tx2"/>
                </a:solidFill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endParaRPr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ko-KR" altLang="en-US" sz="1400" b="1" dirty="0">
                  <a:solidFill>
                    <a:schemeClr val="tx2"/>
                  </a:solidFill>
                  <a:latin typeface="+mn-ea"/>
                  <a:ea typeface="+mn-ea"/>
                </a:rPr>
                <a:t>친구의 어려움을 지나치지 않고 도와주기 위해 노력하는 모습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3563888" y="2433040"/>
              <a:ext cx="4176463" cy="479415"/>
              <a:chOff x="3563888" y="2433040"/>
              <a:chExt cx="4176463" cy="479415"/>
            </a:xfrm>
          </p:grpSpPr>
          <p:sp>
            <p:nvSpPr>
              <p:cNvPr id="34" name="직사각형 33"/>
              <p:cNvSpPr/>
              <p:nvPr/>
            </p:nvSpPr>
            <p:spPr>
              <a:xfrm>
                <a:off x="6516216" y="2433040"/>
                <a:ext cx="1224135" cy="479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4978585" y="2433040"/>
                <a:ext cx="1246133" cy="479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3570962" y="2433040"/>
                <a:ext cx="1116124" cy="47941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563888" y="2457304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rgbClr val="144698"/>
                    </a:solidFill>
                  </a:rPr>
                  <a:t>처음 합창대회 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연습 </a:t>
                </a:r>
                <a:r>
                  <a:rPr lang="ko-KR" altLang="en-US" sz="1100" b="1" dirty="0">
                    <a:solidFill>
                      <a:srgbClr val="144698"/>
                    </a:solidFill>
                  </a:rPr>
                  <a:t>날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32040" y="2457304"/>
                <a:ext cx="13155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>
                    <a:solidFill>
                      <a:srgbClr val="144698"/>
                    </a:solidFill>
                  </a:rPr>
                  <a:t>합창 연습 </a:t>
                </a:r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방법을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찾았을 </a:t>
                </a:r>
                <a:r>
                  <a:rPr lang="ko-KR" altLang="en-US" sz="1100" b="1" dirty="0">
                    <a:solidFill>
                      <a:srgbClr val="144698"/>
                    </a:solidFill>
                  </a:rPr>
                  <a:t>때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88224" y="2457304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합창대회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  <a:p>
                <a:pPr algn="ctr"/>
                <a:r>
                  <a:rPr lang="ko-KR" altLang="en-US" sz="1100" b="1" dirty="0" smtClean="0">
                    <a:solidFill>
                      <a:srgbClr val="144698"/>
                    </a:solidFill>
                  </a:rPr>
                  <a:t>발표회 </a:t>
                </a:r>
                <a:r>
                  <a:rPr lang="ko-KR" altLang="en-US" sz="1100" b="1" dirty="0">
                    <a:solidFill>
                      <a:srgbClr val="144698"/>
                    </a:solidFill>
                  </a:rPr>
                  <a:t>날</a:t>
                </a:r>
                <a:endParaRPr lang="en-US" altLang="ko-KR" sz="1100" b="1" dirty="0" smtClean="0">
                  <a:solidFill>
                    <a:srgbClr val="144698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38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졸업작품\교육용교재\이미지\우리들의합창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7" y="1056035"/>
            <a:ext cx="3083339" cy="17180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2049297" y="4625260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노래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부르는 것이 너무나 어려운 </a:t>
            </a:r>
            <a:r>
              <a:rPr lang="ko-KR" alt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이</a:t>
            </a:r>
            <a:r>
              <a:rPr lang="en-US" altLang="ko-KR" sz="1600" b="1" dirty="0" smtClean="0">
                <a:solidFill>
                  <a:schemeClr val="accent1"/>
                </a:solidFill>
                <a:latin typeface="+mn-ea"/>
                <a:ea typeface="+mn-ea"/>
              </a:rPr>
              <a:t>,</a:t>
            </a: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accent1"/>
                </a:solidFill>
                <a:latin typeface="+mn-ea"/>
                <a:ea typeface="+mn-ea"/>
              </a:rPr>
              <a:t>희진이와 </a:t>
            </a:r>
            <a:r>
              <a:rPr lang="ko-KR" altLang="en-US" sz="1600" b="1" dirty="0">
                <a:solidFill>
                  <a:schemeClr val="accent1"/>
                </a:solidFill>
                <a:latin typeface="+mn-ea"/>
                <a:ea typeface="+mn-ea"/>
              </a:rPr>
              <a:t>친구들은 합창 연습을 잘 마칠 수 있을까요</a:t>
            </a:r>
            <a:r>
              <a:rPr lang="en-US" altLang="ko-KR" sz="1600" b="1" dirty="0">
                <a:solidFill>
                  <a:schemeClr val="accent1"/>
                </a:solidFill>
                <a:latin typeface="+mn-ea"/>
                <a:ea typeface="+mn-ea"/>
              </a:rPr>
              <a:t>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 smtClean="0">
                <a:solidFill>
                  <a:srgbClr val="144698"/>
                </a:solidFill>
              </a:rPr>
              <a:t>…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 smtClean="0">
                <a:solidFill>
                  <a:srgbClr val="144698"/>
                </a:solidFill>
              </a:rPr>
              <a:t> </a:t>
            </a:r>
            <a:endParaRPr lang="en-US" altLang="ko-KR" sz="1400" b="1" dirty="0" smtClean="0">
              <a:solidFill>
                <a:srgbClr val="144698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6480" y="2609892"/>
            <a:ext cx="1171378" cy="1152128"/>
            <a:chOff x="1024096" y="2564904"/>
            <a:chExt cx="1171378" cy="1152128"/>
          </a:xfrm>
        </p:grpSpPr>
        <p:sp>
          <p:nvSpPr>
            <p:cNvPr id="17" name="타원 16"/>
            <p:cNvSpPr/>
            <p:nvPr/>
          </p:nvSpPr>
          <p:spPr>
            <a:xfrm>
              <a:off x="1024096" y="2564904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346" y="2877455"/>
              <a:ext cx="11521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b="1" dirty="0" smtClean="0">
                  <a:solidFill>
                    <a:schemeClr val="tx2"/>
                  </a:solidFill>
                </a:rPr>
                <a:t>희진</a:t>
              </a:r>
              <a:endParaRPr lang="ko-KR" altLang="en-US" sz="3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>
          <a:xfrm>
            <a:off x="1888861" y="3060904"/>
            <a:ext cx="6157088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이는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소리를 잘 듣지 못하는 친구입니다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 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059930" y="3375283"/>
            <a:ext cx="6157088" cy="106182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합창대회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연습 날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잘 듣지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못하는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 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희진이의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발음과 음정은 이상하기만 하고 희진이의 노래를 들은 </a:t>
            </a: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아이들은</a:t>
            </a:r>
            <a:endParaRPr lang="en-US" altLang="ko-KR" sz="1400" b="1" dirty="0" smtClean="0">
              <a:solidFill>
                <a:schemeClr val="tx2"/>
              </a:solidFill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2"/>
                </a:solidFill>
                <a:latin typeface="+mn-ea"/>
              </a:rPr>
              <a:t>키득거리며 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웃기도 하고 합창을 </a:t>
            </a:r>
            <a:r>
              <a:rPr lang="ko-KR" altLang="en-US" sz="1400" b="1" dirty="0" err="1">
                <a:solidFill>
                  <a:schemeClr val="tx2"/>
                </a:solidFill>
                <a:latin typeface="+mn-ea"/>
              </a:rPr>
              <a:t>망칠까봐</a:t>
            </a:r>
            <a:r>
              <a:rPr lang="ko-KR" altLang="en-US" sz="1400" b="1" dirty="0">
                <a:solidFill>
                  <a:schemeClr val="tx2"/>
                </a:solidFill>
                <a:latin typeface="+mn-ea"/>
              </a:rPr>
              <a:t> 걱정합니다</a:t>
            </a:r>
            <a:r>
              <a:rPr lang="en-US" altLang="ko-KR" sz="1400" b="1" dirty="0">
                <a:solidFill>
                  <a:schemeClr val="tx2"/>
                </a:solidFill>
                <a:latin typeface="+mn-ea"/>
              </a:rPr>
              <a:t>.</a:t>
            </a:r>
            <a:endParaRPr lang="en-US" altLang="ko-KR" sz="14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52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645368" y="1199235"/>
            <a:ext cx="6120680" cy="170816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>
                <a:solidFill>
                  <a:schemeClr val="tx2"/>
                </a:solidFill>
              </a:rPr>
              <a:t>다른 사람의 </a:t>
            </a:r>
            <a:r>
              <a:rPr lang="ko-KR" altLang="en-US" sz="1400" b="1" dirty="0" err="1">
                <a:solidFill>
                  <a:schemeClr val="tx2"/>
                </a:solidFill>
              </a:rPr>
              <a:t>입모양을</a:t>
            </a:r>
            <a:r>
              <a:rPr lang="ko-KR" altLang="en-US" sz="1400" b="1" dirty="0">
                <a:solidFill>
                  <a:schemeClr val="tx2"/>
                </a:solidFill>
              </a:rPr>
              <a:t> 보고 대화를 했다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두 </a:t>
            </a:r>
            <a:r>
              <a:rPr lang="ko-KR" altLang="en-US" sz="1400" b="1" dirty="0">
                <a:solidFill>
                  <a:schemeClr val="tx2"/>
                </a:solidFill>
              </a:rPr>
              <a:t>명이 짝이 되어 소리를 내지 않고 </a:t>
            </a:r>
            <a:r>
              <a:rPr lang="ko-KR" altLang="en-US" sz="1400" b="1" dirty="0" err="1">
                <a:solidFill>
                  <a:schemeClr val="tx2"/>
                </a:solidFill>
              </a:rPr>
              <a:t>입모양으로</a:t>
            </a:r>
            <a:r>
              <a:rPr lang="ko-KR" altLang="en-US" sz="1400" b="1" dirty="0">
                <a:solidFill>
                  <a:schemeClr val="tx2"/>
                </a:solidFill>
              </a:rPr>
              <a:t> 말한 낱말이나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짧은 </a:t>
            </a:r>
            <a:r>
              <a:rPr lang="ko-KR" altLang="en-US" sz="1400" b="1" dirty="0">
                <a:solidFill>
                  <a:schemeClr val="tx2"/>
                </a:solidFill>
              </a:rPr>
              <a:t>문장을 보고 적어본다</a:t>
            </a:r>
            <a:r>
              <a:rPr lang="en-US" altLang="ko-KR" sz="1400" b="1" dirty="0">
                <a:solidFill>
                  <a:schemeClr val="tx2"/>
                </a:solidFill>
              </a:rPr>
              <a:t>.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400" b="1" dirty="0" smtClean="0">
                <a:solidFill>
                  <a:schemeClr val="tx2"/>
                </a:solidFill>
              </a:rPr>
              <a:t>알아듣기 </a:t>
            </a:r>
            <a:r>
              <a:rPr lang="ko-KR" altLang="en-US" sz="1400" b="1" dirty="0">
                <a:solidFill>
                  <a:schemeClr val="tx2"/>
                </a:solidFill>
              </a:rPr>
              <a:t>어렵다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시간이 오래 걸린다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en-US" altLang="ko-KR" sz="1400" b="1" dirty="0" smtClean="0">
                <a:solidFill>
                  <a:schemeClr val="tx2"/>
                </a:solidFill>
              </a:rPr>
              <a:t/>
            </a:r>
            <a:br>
              <a:rPr lang="en-US" altLang="ko-KR" sz="1400" b="1" dirty="0" smtClean="0">
                <a:solidFill>
                  <a:schemeClr val="tx2"/>
                </a:solidFill>
              </a:rPr>
            </a:br>
            <a:r>
              <a:rPr lang="ko-KR" altLang="en-US" sz="1400" b="1" dirty="0" smtClean="0">
                <a:solidFill>
                  <a:schemeClr val="tx2"/>
                </a:solidFill>
              </a:rPr>
              <a:t>자세한 </a:t>
            </a:r>
            <a:r>
              <a:rPr lang="ko-KR" altLang="en-US" sz="1400" b="1" dirty="0">
                <a:solidFill>
                  <a:schemeClr val="tx2"/>
                </a:solidFill>
              </a:rPr>
              <a:t>대화의 내용을 알기 어렵다</a:t>
            </a:r>
            <a:r>
              <a:rPr lang="en-US" altLang="ko-KR" sz="1400" b="1" dirty="0">
                <a:solidFill>
                  <a:schemeClr val="tx2"/>
                </a:solidFill>
              </a:rPr>
              <a:t>, </a:t>
            </a:r>
            <a:r>
              <a:rPr lang="ko-KR" altLang="en-US" sz="1400" b="1" dirty="0">
                <a:solidFill>
                  <a:schemeClr val="tx2"/>
                </a:solidFill>
              </a:rPr>
              <a:t>긴 대화를 하기 어렵다 등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971600" y="1246613"/>
            <a:ext cx="1169712" cy="1619168"/>
            <a:chOff x="1868267" y="2990621"/>
            <a:chExt cx="1169712" cy="16191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0" name="직사각형 19"/>
            <p:cNvSpPr/>
            <p:nvPr/>
          </p:nvSpPr>
          <p:spPr>
            <a:xfrm>
              <a:off x="1904675" y="2990621"/>
              <a:ext cx="1133304" cy="161916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51049" y="3852252"/>
              <a:ext cx="673706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내용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68267" y="3010873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1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008008" y="3068960"/>
            <a:ext cx="1133304" cy="3312368"/>
            <a:chOff x="1904675" y="2990621"/>
            <a:chExt cx="1133304" cy="33123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3312368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645368" y="2924944"/>
            <a:ext cx="6211944" cy="3702025"/>
            <a:chOff x="2645368" y="2924944"/>
            <a:chExt cx="6211944" cy="3702025"/>
          </a:xfrm>
        </p:grpSpPr>
        <p:sp>
          <p:nvSpPr>
            <p:cNvPr id="77" name="직사각형 76"/>
            <p:cNvSpPr/>
            <p:nvPr/>
          </p:nvSpPr>
          <p:spPr>
            <a:xfrm>
              <a:off x="3059832" y="5578253"/>
              <a:ext cx="1420054" cy="1019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5292080" y="5589240"/>
              <a:ext cx="1997660" cy="1019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30" name="제목 1"/>
            <p:cNvSpPr txBox="1">
              <a:spLocks/>
            </p:cNvSpPr>
            <p:nvPr/>
          </p:nvSpPr>
          <p:spPr>
            <a:xfrm>
              <a:off x="2645368" y="2924944"/>
              <a:ext cx="621194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1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)  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3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)  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4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)  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6) 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7)  </a:t>
              </a: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8</a:t>
              </a: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)</a:t>
              </a: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r>
                <a:rPr lang="en-US" altLang="ko-KR" sz="1400" b="1" dirty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endParaRPr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marL="342900" indent="-342900" algn="l">
                <a:lnSpc>
                  <a:spcPct val="150000"/>
                </a:lnSpc>
                <a:buFont typeface="+mj-lt"/>
                <a:buAutoNum type="arabicPeriod"/>
              </a:pPr>
              <a:endParaRPr lang="en-US" altLang="ko-KR" sz="14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  <a:p>
              <a:pPr algn="l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4. </a:t>
              </a:r>
              <a:endParaRPr lang="en-US" altLang="ko-KR" sz="1400" b="1" dirty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오른쪽 화살표 16"/>
            <p:cNvSpPr/>
            <p:nvPr/>
          </p:nvSpPr>
          <p:spPr>
            <a:xfrm flipH="1">
              <a:off x="3897397" y="3542630"/>
              <a:ext cx="337445" cy="13793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284650" y="3389026"/>
              <a:ext cx="3789212" cy="445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84650" y="3480791"/>
              <a:ext cx="3789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rgbClr val="144698"/>
                  </a:solidFill>
                </a:rPr>
                <a:t>약속을 정하고 손으로 표현하는 동작으로 </a:t>
              </a:r>
              <a:r>
                <a:rPr lang="ko-KR" altLang="en-US" sz="1100" b="1" dirty="0" smtClean="0">
                  <a:solidFill>
                    <a:srgbClr val="144698"/>
                  </a:solidFill>
                </a:rPr>
                <a:t>의사소통 해요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3060514" y="3389026"/>
              <a:ext cx="720080" cy="445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60514" y="3480791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144698"/>
                  </a:solidFill>
                </a:rPr>
                <a:t>수</a:t>
              </a:r>
              <a:r>
                <a:rPr lang="ko-KR" altLang="en-US" sz="1100" b="1" dirty="0">
                  <a:solidFill>
                    <a:srgbClr val="144698"/>
                  </a:solidFill>
                </a:rPr>
                <a:t>화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 flipH="1">
              <a:off x="3896715" y="4073567"/>
              <a:ext cx="337445" cy="137933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283968" y="3919963"/>
              <a:ext cx="3789212" cy="445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83968" y="4011728"/>
              <a:ext cx="37892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rgbClr val="144698"/>
                  </a:solidFill>
                </a:rPr>
                <a:t>상대방의 입술의 움직임과 표정으로 말을 이해해요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 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3059832" y="3919963"/>
              <a:ext cx="720080" cy="445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59832" y="4011728"/>
              <a:ext cx="7200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>
                  <a:solidFill>
                    <a:srgbClr val="144698"/>
                  </a:solidFill>
                </a:rPr>
                <a:t>구</a:t>
              </a:r>
              <a:r>
                <a:rPr lang="ko-KR" altLang="en-US" sz="1100" b="1" dirty="0" smtClean="0">
                  <a:solidFill>
                    <a:srgbClr val="144698"/>
                  </a:solidFill>
                </a:rPr>
                <a:t>화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3060514" y="4422012"/>
              <a:ext cx="1997660" cy="10190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pic>
          <p:nvPicPr>
            <p:cNvPr id="48" name="Picture 3" descr="E:\졸업작품\교육용교재\이미지\6.bmp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1" t="5627" r="12591" b="7594"/>
            <a:stretch/>
          </p:blipFill>
          <p:spPr bwMode="auto">
            <a:xfrm>
              <a:off x="5368503" y="5661248"/>
              <a:ext cx="552204" cy="51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E:\졸업작품\교육용교재\이미지\7.bmp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32" t="8935" r="9948" b="11459"/>
            <a:stretch/>
          </p:blipFill>
          <p:spPr bwMode="auto">
            <a:xfrm>
              <a:off x="6121931" y="5679501"/>
              <a:ext cx="517513" cy="48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5" descr="E:\졸업작품\교육용교재\이미지\8.bmp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40" t="9303" r="7101" b="7820"/>
            <a:stretch/>
          </p:blipFill>
          <p:spPr bwMode="auto">
            <a:xfrm>
              <a:off x="6700368" y="5679501"/>
              <a:ext cx="589372" cy="4818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6" descr="E:\졸업작품\교육용교재\이미지\1.bmp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5" t="4223" r="5639"/>
            <a:stretch/>
          </p:blipFill>
          <p:spPr bwMode="auto">
            <a:xfrm>
              <a:off x="3111734" y="4494020"/>
              <a:ext cx="573443" cy="55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7" descr="E:\졸업작품\교육용교재\이미지\2.bmp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8" t="4110" r="6184" b="9091"/>
            <a:stretch/>
          </p:blipFill>
          <p:spPr bwMode="auto">
            <a:xfrm>
              <a:off x="3831814" y="4479596"/>
              <a:ext cx="570323" cy="51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E:\졸업작품\교육용교재\이미지\3.bmp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3" t="7178" r="3866" b="7621"/>
            <a:stretch/>
          </p:blipFill>
          <p:spPr bwMode="auto">
            <a:xfrm>
              <a:off x="4479886" y="4494020"/>
              <a:ext cx="578288" cy="508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9" descr="E:\졸업작품\교육용교재\이미지\4.bmp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19" t="6640" r="12087" b="7723"/>
            <a:stretch/>
          </p:blipFill>
          <p:spPr bwMode="auto">
            <a:xfrm>
              <a:off x="3128263" y="5661247"/>
              <a:ext cx="584581" cy="518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E:\졸업작품\교육용교재\이미지\5.bmp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7" t="9177" r="6102" b="10023"/>
            <a:stretch/>
          </p:blipFill>
          <p:spPr bwMode="auto">
            <a:xfrm>
              <a:off x="3823384" y="5643995"/>
              <a:ext cx="578753" cy="476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직선 연결선 55"/>
            <p:cNvCxnSpPr/>
            <p:nvPr/>
          </p:nvCxnSpPr>
          <p:spPr>
            <a:xfrm flipV="1">
              <a:off x="3759806" y="4422013"/>
              <a:ext cx="0" cy="1019098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연결선 57"/>
            <p:cNvCxnSpPr/>
            <p:nvPr/>
          </p:nvCxnSpPr>
          <p:spPr>
            <a:xfrm>
              <a:off x="3073213" y="5070084"/>
              <a:ext cx="1984961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제목 1"/>
            <p:cNvSpPr txBox="1">
              <a:spLocks/>
            </p:cNvSpPr>
            <p:nvPr/>
          </p:nvSpPr>
          <p:spPr>
            <a:xfrm>
              <a:off x="5133894" y="4979446"/>
              <a:ext cx="10222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</a:t>
              </a:r>
              <a:r>
                <a:rPr lang="ko-KR" altLang="en-US" sz="1600" b="1" dirty="0" smtClean="0">
                  <a:solidFill>
                    <a:schemeClr val="tx2"/>
                  </a:solidFill>
                </a:rPr>
                <a:t>김</a:t>
              </a:r>
              <a:r>
                <a:rPr lang="en-US" altLang="ko-KR" sz="1600" b="1" dirty="0" smtClean="0">
                  <a:solidFill>
                    <a:schemeClr val="tx2"/>
                  </a:solidFill>
                </a:rPr>
                <a:t>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cxnSp>
          <p:nvCxnSpPr>
            <p:cNvPr id="62" name="직선 연결선 61"/>
            <p:cNvCxnSpPr/>
            <p:nvPr/>
          </p:nvCxnSpPr>
          <p:spPr>
            <a:xfrm flipV="1">
              <a:off x="4407878" y="4422012"/>
              <a:ext cx="0" cy="1019099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제목 1"/>
            <p:cNvSpPr txBox="1">
              <a:spLocks/>
            </p:cNvSpPr>
            <p:nvPr/>
          </p:nvSpPr>
          <p:spPr>
            <a:xfrm>
              <a:off x="3275856" y="4979446"/>
              <a:ext cx="1926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tx2"/>
                  </a:solidFill>
                </a:rPr>
                <a:t>ㄱ</a:t>
              </a:r>
              <a:r>
                <a:rPr lang="ko-KR" altLang="en-US" sz="1600" b="1" dirty="0" smtClean="0">
                  <a:solidFill>
                    <a:schemeClr val="tx2"/>
                  </a:solidFill>
                </a:rPr>
                <a:t>      </a:t>
              </a:r>
              <a:r>
                <a:rPr lang="ko-KR" altLang="en-US" sz="1600" b="1" dirty="0" err="1" smtClean="0">
                  <a:solidFill>
                    <a:schemeClr val="tx2"/>
                  </a:solidFill>
                </a:rPr>
                <a:t>ㅣ</a:t>
              </a:r>
              <a:r>
                <a:rPr lang="ko-KR" altLang="en-US" sz="1600" b="1" dirty="0" smtClean="0">
                  <a:solidFill>
                    <a:schemeClr val="tx2"/>
                  </a:solidFill>
                </a:rPr>
                <a:t>       </a:t>
              </a:r>
              <a:r>
                <a:rPr lang="ko-KR" altLang="en-US" sz="1600" b="1" dirty="0" err="1" smtClean="0">
                  <a:solidFill>
                    <a:schemeClr val="tx2"/>
                  </a:solidFill>
                </a:rPr>
                <a:t>ㅁ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cxnSp>
          <p:nvCxnSpPr>
            <p:cNvPr id="71" name="직선 연결선 70"/>
            <p:cNvCxnSpPr/>
            <p:nvPr/>
          </p:nvCxnSpPr>
          <p:spPr>
            <a:xfrm flipV="1">
              <a:off x="5991372" y="5589241"/>
              <a:ext cx="0" cy="1019098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5304779" y="6237312"/>
              <a:ext cx="1984961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/>
            <p:cNvCxnSpPr/>
            <p:nvPr/>
          </p:nvCxnSpPr>
          <p:spPr>
            <a:xfrm flipV="1">
              <a:off x="6639444" y="5589240"/>
              <a:ext cx="0" cy="1019099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제목 1"/>
            <p:cNvSpPr txBox="1">
              <a:spLocks/>
            </p:cNvSpPr>
            <p:nvPr/>
          </p:nvSpPr>
          <p:spPr>
            <a:xfrm>
              <a:off x="5453978" y="6135687"/>
              <a:ext cx="192633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ㅇ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      </a:t>
              </a:r>
              <a:r>
                <a:rPr lang="ko-KR" altLang="en-US" sz="16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ㅜ</a:t>
              </a:r>
              <a:r>
                <a:rPr lang="ko-KR" altLang="en-US" sz="16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     </a:t>
              </a:r>
              <a:r>
                <a:rPr lang="ko-KR" altLang="en-US" sz="1600" b="1" dirty="0" err="1" smtClean="0">
                  <a:solidFill>
                    <a:schemeClr val="tx2"/>
                  </a:solidFill>
                  <a:latin typeface="+mn-ea"/>
                  <a:ea typeface="+mn-ea"/>
                </a:rPr>
                <a:t>ㄹ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76" name="제목 1"/>
            <p:cNvSpPr txBox="1">
              <a:spLocks/>
            </p:cNvSpPr>
            <p:nvPr/>
          </p:nvSpPr>
          <p:spPr>
            <a:xfrm>
              <a:off x="7438150" y="6165304"/>
              <a:ext cx="10222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</a:t>
              </a:r>
              <a:r>
                <a:rPr lang="ko-KR" altLang="en-US" sz="1600" b="1" dirty="0">
                  <a:solidFill>
                    <a:schemeClr val="tx2"/>
                  </a:solidFill>
                </a:rPr>
                <a:t>울</a:t>
              </a:r>
              <a:r>
                <a:rPr lang="en-US" altLang="ko-KR" sz="1600" b="1" dirty="0" smtClean="0">
                  <a:solidFill>
                    <a:schemeClr val="tx2"/>
                  </a:solidFill>
                </a:rPr>
                <a:t>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cxnSp>
          <p:nvCxnSpPr>
            <p:cNvPr id="78" name="직선 연결선 77"/>
            <p:cNvCxnSpPr/>
            <p:nvPr/>
          </p:nvCxnSpPr>
          <p:spPr>
            <a:xfrm flipV="1">
              <a:off x="3759124" y="5578254"/>
              <a:ext cx="0" cy="1019098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3072531" y="6226325"/>
              <a:ext cx="1407355" cy="10987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제목 1"/>
            <p:cNvSpPr txBox="1">
              <a:spLocks/>
            </p:cNvSpPr>
            <p:nvPr/>
          </p:nvSpPr>
          <p:spPr>
            <a:xfrm>
              <a:off x="3275174" y="6135687"/>
              <a:ext cx="120471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ko-KR" altLang="en-US" sz="1600" b="1" err="1" smtClean="0">
                  <a:solidFill>
                    <a:schemeClr val="tx2"/>
                  </a:solidFill>
                </a:rPr>
                <a:t>ㅅ</a:t>
              </a:r>
              <a:r>
                <a:rPr lang="ko-KR" altLang="en-US" sz="1600" b="1" dirty="0" smtClean="0">
                  <a:solidFill>
                    <a:schemeClr val="tx2"/>
                  </a:solidFill>
                </a:rPr>
                <a:t>      </a:t>
              </a:r>
              <a:r>
                <a:rPr lang="ko-KR" altLang="en-US" sz="1600" b="1" dirty="0" err="1" smtClean="0">
                  <a:solidFill>
                    <a:schemeClr val="tx2"/>
                  </a:solidFill>
                </a:rPr>
                <a:t>ㅓ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제목 1"/>
            <p:cNvSpPr txBox="1">
              <a:spLocks/>
            </p:cNvSpPr>
            <p:nvPr/>
          </p:nvSpPr>
          <p:spPr>
            <a:xfrm>
              <a:off x="4557830" y="6135687"/>
              <a:ext cx="102228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tx2"/>
                  </a:solidFill>
                </a:rPr>
                <a:t>( </a:t>
              </a:r>
              <a:r>
                <a:rPr lang="ko-KR" altLang="en-US" sz="1600" b="1" dirty="0">
                  <a:solidFill>
                    <a:schemeClr val="tx2"/>
                  </a:solidFill>
                </a:rPr>
                <a:t>서</a:t>
              </a:r>
              <a:r>
                <a:rPr lang="en-US" altLang="ko-KR" sz="1600" b="1" dirty="0" smtClean="0">
                  <a:solidFill>
                    <a:schemeClr val="tx2"/>
                  </a:solidFill>
                </a:rPr>
                <a:t> )</a:t>
              </a:r>
              <a:endParaRPr lang="en-US" altLang="ko-KR" sz="1600" b="1" dirty="0" smtClean="0">
                <a:solidFill>
                  <a:schemeClr val="tx2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24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987808" cy="4154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 </a:t>
            </a:r>
            <a:r>
              <a:rPr lang="en-US" altLang="ko-KR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3</a:t>
            </a:r>
            <a:r>
              <a:rPr lang="ko-KR" altLang="en-US" sz="1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예시답안 및 교사용 활동자료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971600" y="1249279"/>
            <a:ext cx="1133304" cy="4463140"/>
            <a:chOff x="1904675" y="2990621"/>
            <a:chExt cx="1133304" cy="509813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7" name="직사각형 26"/>
            <p:cNvSpPr/>
            <p:nvPr/>
          </p:nvSpPr>
          <p:spPr>
            <a:xfrm>
              <a:off x="1904675" y="2990621"/>
              <a:ext cx="1133304" cy="5098130"/>
            </a:xfrm>
            <a:prstGeom prst="rect">
              <a:avLst/>
            </a:prstGeom>
            <a:grpFill/>
            <a:ln w="7620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951049" y="3881106"/>
              <a:ext cx="817722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500" b="1" dirty="0" smtClean="0">
                  <a:solidFill>
                    <a:srgbClr val="144698"/>
                  </a:solidFill>
                </a:rPr>
                <a:t>적용</a:t>
              </a:r>
              <a:endParaRPr lang="en-US" altLang="ko-KR" sz="15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49067" y="3002854"/>
              <a:ext cx="5404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accent1"/>
                  </a:solidFill>
                </a:rPr>
                <a:t>2</a:t>
              </a:r>
              <a:endParaRPr lang="ko-KR" altLang="en-US" sz="54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2336970" y="1105263"/>
            <a:ext cx="6483934" cy="4639929"/>
            <a:chOff x="2336970" y="1105263"/>
            <a:chExt cx="6483934" cy="4639929"/>
          </a:xfrm>
        </p:grpSpPr>
        <p:sp>
          <p:nvSpPr>
            <p:cNvPr id="30" name="제목 1"/>
            <p:cNvSpPr txBox="1">
              <a:spLocks/>
            </p:cNvSpPr>
            <p:nvPr/>
          </p:nvSpPr>
          <p:spPr>
            <a:xfrm>
              <a:off x="2608960" y="1105263"/>
              <a:ext cx="6211944" cy="37388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lnSpc>
                  <a:spcPct val="150000"/>
                </a:lnSpc>
                <a:buFont typeface="+mj-lt"/>
                <a:buAutoNum type="arabicPeriod" startAt="5"/>
              </a:pPr>
              <a:r>
                <a:rPr lang="en-US" altLang="ko-KR" sz="1400" b="1" dirty="0" smtClean="0">
                  <a:solidFill>
                    <a:schemeClr val="tx2"/>
                  </a:solidFill>
                  <a:latin typeface="+mn-ea"/>
                  <a:ea typeface="+mn-ea"/>
                </a:rPr>
                <a:t> 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538933" y="2401749"/>
              <a:ext cx="199072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538933" y="3552181"/>
              <a:ext cx="199072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538933" y="4702613"/>
              <a:ext cx="1990725" cy="10425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538933" y="1251317"/>
              <a:ext cx="1990725" cy="9541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52167" y="1352916"/>
              <a:ext cx="1972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>
                  <a:solidFill>
                    <a:srgbClr val="144698"/>
                  </a:solidFill>
                </a:rPr>
                <a:t>일상생활의 소리인 초인종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100" b="1" dirty="0">
                  <a:solidFill>
                    <a:srgbClr val="144698"/>
                  </a:solidFill>
                </a:rPr>
                <a:t>아기 울음소리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, </a:t>
              </a:r>
              <a:r>
                <a:rPr lang="ko-KR" altLang="en-US" sz="1100" b="1" dirty="0">
                  <a:solidFill>
                    <a:srgbClr val="144698"/>
                  </a:solidFill>
                </a:rPr>
                <a:t>화재경보기 소리를 듣고 주인에게 소리 나는 곳으로 안내해요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52167" y="2638475"/>
              <a:ext cx="197213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>
                  <a:solidFill>
                    <a:srgbClr val="144698"/>
                  </a:solidFill>
                </a:rPr>
                <a:t>방송 프로그램의 내용을 알기 쉽게 자막 처리를 해요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 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4458" y="3638376"/>
              <a:ext cx="1972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>
                  <a:solidFill>
                    <a:srgbClr val="144698"/>
                  </a:solidFill>
                </a:rPr>
                <a:t>입 모양만을 보고 수업의 내용을 이해하기 어려운 청각 장애인을 위해 수업 내용을 타자 해줘요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2167" y="4809300"/>
              <a:ext cx="19721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100" b="1" dirty="0">
                  <a:solidFill>
                    <a:srgbClr val="144698"/>
                  </a:solidFill>
                </a:rPr>
                <a:t>건널목을 건널 때 신호가 바뀔 때까지 그래프가 한 칸씩 줄어들어 안전하게 길을 건널 수 있도록 도와줘요</a:t>
              </a:r>
              <a:r>
                <a:rPr lang="en-US" altLang="ko-KR" sz="1100" b="1" dirty="0">
                  <a:solidFill>
                    <a:srgbClr val="144698"/>
                  </a:solidFill>
                </a:rPr>
                <a:t>.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pic>
          <p:nvPicPr>
            <p:cNvPr id="33" name="Picture 2" descr="E:\졸업작품\교육용교재\이미지\ㄹ호ㅓㅡㅅ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8049" y="3410636"/>
              <a:ext cx="1628775" cy="1159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" descr="E:\졸업작품\교육용교재\이미지\ㅏ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249279"/>
              <a:ext cx="1628775" cy="1047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E:\졸업작품\교육용교재\이미지\ㅑ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344245"/>
              <a:ext cx="1628775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5" descr="E:\졸업작품\교육용교재\이미지\ㅓㄹ호ㅓㄴㄷㅇ규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524" y="4617044"/>
              <a:ext cx="1647825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타원 36"/>
            <p:cNvSpPr/>
            <p:nvPr/>
          </p:nvSpPr>
          <p:spPr>
            <a:xfrm>
              <a:off x="6326426" y="172837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8" name="타원 37"/>
            <p:cNvSpPr/>
            <p:nvPr/>
          </p:nvSpPr>
          <p:spPr>
            <a:xfrm>
              <a:off x="6326426" y="286487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39" name="타원 38"/>
            <p:cNvSpPr/>
            <p:nvPr/>
          </p:nvSpPr>
          <p:spPr>
            <a:xfrm>
              <a:off x="6326426" y="401700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0" name="타원 39"/>
            <p:cNvSpPr/>
            <p:nvPr/>
          </p:nvSpPr>
          <p:spPr>
            <a:xfrm>
              <a:off x="6326426" y="5169128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1" name="타원 40"/>
            <p:cNvSpPr/>
            <p:nvPr/>
          </p:nvSpPr>
          <p:spPr>
            <a:xfrm>
              <a:off x="5102290" y="171274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2" name="타원 41"/>
            <p:cNvSpPr/>
            <p:nvPr/>
          </p:nvSpPr>
          <p:spPr>
            <a:xfrm>
              <a:off x="5102290" y="2849246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3" name="타원 42"/>
            <p:cNvSpPr/>
            <p:nvPr/>
          </p:nvSpPr>
          <p:spPr>
            <a:xfrm>
              <a:off x="5102290" y="4001374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4" name="타원 43"/>
            <p:cNvSpPr/>
            <p:nvPr/>
          </p:nvSpPr>
          <p:spPr>
            <a:xfrm>
              <a:off x="5102290" y="515350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98359" y="1652874"/>
              <a:ext cx="8087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mtClean="0">
                  <a:solidFill>
                    <a:srgbClr val="144698"/>
                  </a:solidFill>
                </a:rPr>
                <a:t>속기사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36970" y="2740772"/>
              <a:ext cx="1131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mtClean="0">
                  <a:solidFill>
                    <a:srgbClr val="144698"/>
                  </a:solidFill>
                </a:rPr>
                <a:t>자막방송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36970" y="3828670"/>
              <a:ext cx="11315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mtClean="0">
                  <a:solidFill>
                    <a:srgbClr val="144698"/>
                  </a:solidFill>
                </a:rPr>
                <a:t>신호등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36970" y="4916568"/>
              <a:ext cx="113153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144698"/>
                  </a:solidFill>
                </a:rPr>
                <a:t>청각장애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144698"/>
                  </a:solidFill>
                </a:rPr>
                <a:t> </a:t>
              </a:r>
              <a:r>
                <a:rPr lang="ko-KR" altLang="en-US" sz="1100" b="1" dirty="0" err="1">
                  <a:solidFill>
                    <a:srgbClr val="144698"/>
                  </a:solidFill>
                </a:rPr>
                <a:t>도우미견</a:t>
              </a:r>
              <a:endParaRPr lang="en-US" altLang="ko-KR" sz="1100" b="1" dirty="0" smtClean="0">
                <a:solidFill>
                  <a:srgbClr val="144698"/>
                </a:solidFill>
              </a:endParaRPr>
            </a:p>
          </p:txBody>
        </p:sp>
      </p:grpSp>
      <p:cxnSp>
        <p:nvCxnSpPr>
          <p:cNvPr id="3" name="직선 연결선 2"/>
          <p:cNvCxnSpPr>
            <a:stCxn id="41" idx="4"/>
            <a:endCxn id="39" idx="1"/>
          </p:cNvCxnSpPr>
          <p:nvPr/>
        </p:nvCxnSpPr>
        <p:spPr>
          <a:xfrm>
            <a:off x="5138294" y="1784752"/>
            <a:ext cx="1198677" cy="224279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>
            <a:stCxn id="37" idx="3"/>
            <a:endCxn id="44" idx="4"/>
          </p:cNvCxnSpPr>
          <p:nvPr/>
        </p:nvCxnSpPr>
        <p:spPr>
          <a:xfrm flipH="1">
            <a:off x="5138294" y="1789833"/>
            <a:ext cx="1198677" cy="343567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138294" y="2909318"/>
            <a:ext cx="1224136" cy="1562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>
            <a:stCxn id="43" idx="6"/>
            <a:endCxn id="40" idx="5"/>
          </p:cNvCxnSpPr>
          <p:nvPr/>
        </p:nvCxnSpPr>
        <p:spPr>
          <a:xfrm>
            <a:off x="5174298" y="4037378"/>
            <a:ext cx="1213591" cy="1193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1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59626"/>
            <a:ext cx="4464496" cy="245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3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752763"/>
            <a:ext cx="2170495" cy="141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359915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합창연습을 할 때 무엇이 어려웠나요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직사각형 23"/>
          <p:cNvSpPr/>
          <p:nvPr/>
        </p:nvSpPr>
        <p:spPr>
          <a:xfrm>
            <a:off x="2411760" y="2473946"/>
            <a:ext cx="5688632" cy="369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0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55399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합창대회를 잘 마친 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이의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표정을 상상해서 그려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타원 1"/>
          <p:cNvSpPr/>
          <p:nvPr/>
        </p:nvSpPr>
        <p:spPr>
          <a:xfrm>
            <a:off x="3251142" y="2636912"/>
            <a:ext cx="3384376" cy="338437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6194777" cy="95615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합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창대회에서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지휘를 맡은 </a:t>
            </a: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윤</a:t>
            </a:r>
            <a:r>
              <a:rPr lang="ko-KR" alt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석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이는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이를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어떻게 도와주었나요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?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286400" y="3338588"/>
            <a:ext cx="2213592" cy="1953418"/>
            <a:chOff x="2286400" y="3059758"/>
            <a:chExt cx="2213592" cy="1953418"/>
          </a:xfrm>
        </p:grpSpPr>
        <p:sp>
          <p:nvSpPr>
            <p:cNvPr id="9" name="직사각형 8"/>
            <p:cNvSpPr/>
            <p:nvPr/>
          </p:nvSpPr>
          <p:spPr>
            <a:xfrm>
              <a:off x="2286400" y="3059758"/>
              <a:ext cx="2201227" cy="195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117" y="3212976"/>
              <a:ext cx="785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윤석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04253" y="3933056"/>
              <a:ext cx="1565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손을 올리면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04253" y="4505955"/>
              <a:ext cx="1565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144698"/>
                  </a:solidFill>
                </a:rPr>
                <a:t>손을 내리면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2286400" y="3717032"/>
              <a:ext cx="220122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298765" y="4365104"/>
              <a:ext cx="2201227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5598768" y="3347790"/>
            <a:ext cx="2213592" cy="1953418"/>
            <a:chOff x="5598768" y="3068960"/>
            <a:chExt cx="2213592" cy="1953418"/>
          </a:xfrm>
        </p:grpSpPr>
        <p:sp>
          <p:nvSpPr>
            <p:cNvPr id="21" name="직사각형 20"/>
            <p:cNvSpPr/>
            <p:nvPr/>
          </p:nvSpPr>
          <p:spPr>
            <a:xfrm>
              <a:off x="5598768" y="3068960"/>
              <a:ext cx="2201227" cy="19534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6485" y="3222178"/>
              <a:ext cx="7857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144698"/>
                  </a:solidFill>
                </a:rPr>
                <a:t>희진</a:t>
              </a:r>
              <a:endParaRPr lang="en-US" altLang="ko-KR" sz="16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65245" y="3942258"/>
              <a:ext cx="782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144698"/>
                  </a:solidFill>
                </a:rPr>
                <a:t>음정을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5245" y="4515157"/>
              <a:ext cx="782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>
                  <a:solidFill>
                    <a:srgbClr val="144698"/>
                  </a:solidFill>
                </a:rPr>
                <a:t>음정을</a:t>
              </a:r>
              <a:endParaRPr lang="en-US" altLang="ko-KR" sz="1400" b="1" dirty="0">
                <a:solidFill>
                  <a:srgbClr val="144698"/>
                </a:solidFill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5598768" y="3726234"/>
              <a:ext cx="220122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5611133" y="4374306"/>
              <a:ext cx="2201227" cy="0"/>
            </a:xfrm>
            <a:prstGeom prst="line">
              <a:avLst/>
            </a:prstGeom>
            <a:ln w="254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6648005" y="4221088"/>
              <a:ext cx="9483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/>
            <p:cNvCxnSpPr/>
            <p:nvPr/>
          </p:nvCxnSpPr>
          <p:spPr>
            <a:xfrm>
              <a:off x="6660232" y="4869160"/>
              <a:ext cx="9483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오른쪽 화살표 7"/>
          <p:cNvSpPr/>
          <p:nvPr/>
        </p:nvSpPr>
        <p:spPr>
          <a:xfrm>
            <a:off x="4788024" y="4211886"/>
            <a:ext cx="504056" cy="1538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4788024" y="4922094"/>
            <a:ext cx="504056" cy="1538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5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2" y="211945"/>
            <a:ext cx="698158" cy="74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제목 1"/>
          <p:cNvSpPr txBox="1">
            <a:spLocks/>
          </p:cNvSpPr>
          <p:nvPr/>
        </p:nvSpPr>
        <p:spPr>
          <a:xfrm>
            <a:off x="1043608" y="478945"/>
            <a:ext cx="4464495" cy="37388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1400" b="1" dirty="0">
                <a:solidFill>
                  <a:srgbClr val="144698"/>
                </a:solidFill>
              </a:rPr>
              <a:t>우리들의 합창</a:t>
            </a:r>
            <a:r>
              <a:rPr lang="en-US" altLang="ko-KR" sz="1400" b="1" dirty="0">
                <a:solidFill>
                  <a:srgbClr val="144698"/>
                </a:solidFill>
              </a:rPr>
              <a:t>…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14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내용</a:t>
            </a:r>
            <a:r>
              <a:rPr lang="ko-KR" altLang="en-US" sz="1400" b="1" dirty="0">
                <a:solidFill>
                  <a:srgbClr val="144698"/>
                </a:solidFill>
              </a:rPr>
              <a:t> </a:t>
            </a:r>
            <a:endParaRPr lang="en-US" altLang="ko-KR" sz="1400" b="1" dirty="0">
              <a:solidFill>
                <a:srgbClr val="144698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2337663" y="1751749"/>
            <a:ext cx="5978753" cy="87568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희진</a:t>
            </a: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이가 되어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도움을 준 윤석이에게 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tx2"/>
                </a:solidFill>
                <a:latin typeface="+mn-ea"/>
                <a:ea typeface="+mn-ea"/>
              </a:rPr>
              <a:t>고마운 </a:t>
            </a:r>
            <a:r>
              <a:rPr lang="ko-KR" altLang="en-US" sz="1600" b="1" dirty="0">
                <a:solidFill>
                  <a:schemeClr val="tx2"/>
                </a:solidFill>
                <a:latin typeface="+mn-ea"/>
                <a:ea typeface="+mn-ea"/>
              </a:rPr>
              <a:t>마음을 편지로 써 보세요</a:t>
            </a:r>
            <a:r>
              <a:rPr lang="en-US" altLang="ko-KR" sz="1600" b="1" dirty="0">
                <a:solidFill>
                  <a:schemeClr val="tx2"/>
                </a:solidFill>
                <a:latin typeface="+mn-ea"/>
                <a:ea typeface="+mn-ea"/>
              </a:rPr>
              <a:t>.</a:t>
            </a:r>
            <a:endParaRPr lang="en-US" altLang="ko-KR" sz="1600" b="1" dirty="0" smtClean="0">
              <a:solidFill>
                <a:schemeClr val="tx2"/>
              </a:solidFill>
              <a:latin typeface="+mn-ea"/>
              <a:ea typeface="+mn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70042" y="1303791"/>
            <a:ext cx="1152128" cy="1152128"/>
            <a:chOff x="1194811" y="1482756"/>
            <a:chExt cx="1152128" cy="1152128"/>
          </a:xfrm>
        </p:grpSpPr>
        <p:sp>
          <p:nvSpPr>
            <p:cNvPr id="16" name="타원 15"/>
            <p:cNvSpPr/>
            <p:nvPr/>
          </p:nvSpPr>
          <p:spPr>
            <a:xfrm>
              <a:off x="1194811" y="1482756"/>
              <a:ext cx="1152128" cy="11521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327" y="1621780"/>
              <a:ext cx="7920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 smtClean="0">
                  <a:solidFill>
                    <a:schemeClr val="bg1"/>
                  </a:solidFill>
                </a:rPr>
                <a:t>4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2401127" y="2819095"/>
            <a:ext cx="5688632" cy="3490225"/>
            <a:chOff x="2411760" y="2675079"/>
            <a:chExt cx="5688632" cy="3490225"/>
          </a:xfrm>
        </p:grpSpPr>
        <p:sp>
          <p:nvSpPr>
            <p:cNvPr id="10" name="직사각형 9"/>
            <p:cNvSpPr/>
            <p:nvPr/>
          </p:nvSpPr>
          <p:spPr>
            <a:xfrm>
              <a:off x="2411760" y="2675079"/>
              <a:ext cx="5688632" cy="34902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90062" y="2777038"/>
              <a:ext cx="24356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144698"/>
                  </a:solidFill>
                </a:rPr>
                <a:t>윤석이에게</a:t>
              </a:r>
              <a:endParaRPr lang="en-US" altLang="ko-KR" sz="1400" b="1" dirty="0" smtClean="0">
                <a:solidFill>
                  <a:srgbClr val="144698"/>
                </a:solidFill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2627784" y="350100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13"/>
            <p:cNvCxnSpPr/>
            <p:nvPr/>
          </p:nvCxnSpPr>
          <p:spPr>
            <a:xfrm>
              <a:off x="2627784" y="386104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>
              <a:off x="2627784" y="422108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2627784" y="458112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2627784" y="494116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>
              <a:off x="2627784" y="530120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연결선 23"/>
            <p:cNvCxnSpPr/>
            <p:nvPr/>
          </p:nvCxnSpPr>
          <p:spPr>
            <a:xfrm>
              <a:off x="2627784" y="5661248"/>
              <a:ext cx="525658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7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96" y="1928834"/>
            <a:ext cx="2425048" cy="257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4644008" y="3603636"/>
            <a:ext cx="3384376" cy="494494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000" b="1" dirty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우리들의 합창</a:t>
            </a:r>
            <a:endParaRPr lang="en-US" altLang="ko-KR" sz="2000" b="1" dirty="0">
              <a:solidFill>
                <a:srgbClr val="144698"/>
              </a:solidFill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44008" y="407896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제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1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단계 </a:t>
            </a:r>
            <a:r>
              <a:rPr lang="en-US" altLang="ko-KR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- </a:t>
            </a:r>
            <a:r>
              <a:rPr lang="ko-KR" altLang="en-US" sz="2400" b="1" dirty="0" smtClean="0">
                <a:solidFill>
                  <a:srgbClr val="144698"/>
                </a:solidFill>
                <a:effectLst>
                  <a:outerShdw blurRad="38100" dist="38100" dir="2700000" algn="tl">
                    <a:schemeClr val="accent2">
                      <a:alpha val="43000"/>
                    </a:schemeClr>
                  </a:outerShdw>
                </a:effectLst>
              </a:rPr>
              <a:t>적용</a:t>
            </a:r>
            <a:endParaRPr lang="en-US" altLang="ko-KR" sz="2400" b="1" dirty="0" smtClean="0">
              <a:solidFill>
                <a:srgbClr val="1446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1406</Words>
  <Application>Microsoft Office PowerPoint</Application>
  <PresentationFormat>화면 슬라이드 쇼(4:3)</PresentationFormat>
  <Paragraphs>275</Paragraphs>
  <Slides>43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샤론의 장미</dc:title>
  <dc:creator>법인사무국</dc:creator>
  <cp:lastModifiedBy>kaywon</cp:lastModifiedBy>
  <cp:revision>249</cp:revision>
  <dcterms:created xsi:type="dcterms:W3CDTF">2014-07-28T01:30:23Z</dcterms:created>
  <dcterms:modified xsi:type="dcterms:W3CDTF">2016-01-14T11:38:29Z</dcterms:modified>
</cp:coreProperties>
</file>