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3" r:id="rId9"/>
    <p:sldId id="484" r:id="rId10"/>
    <p:sldId id="485" r:id="rId11"/>
    <p:sldId id="486" r:id="rId12"/>
    <p:sldId id="440" r:id="rId13"/>
    <p:sldId id="439" r:id="rId14"/>
    <p:sldId id="491" r:id="rId15"/>
    <p:sldId id="492" r:id="rId16"/>
    <p:sldId id="493" r:id="rId17"/>
    <p:sldId id="444" r:id="rId18"/>
    <p:sldId id="441" r:id="rId19"/>
    <p:sldId id="442" r:id="rId20"/>
    <p:sldId id="494" r:id="rId21"/>
    <p:sldId id="514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384" r:id="rId41"/>
    <p:sldId id="386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54839" autoAdjust="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2017-01-13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>
                <a:solidFill>
                  <a:srgbClr val="144698"/>
                </a:solidFill>
              </a:rPr>
              <a:t>장애인식개선사업 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>
                <a:solidFill>
                  <a:srgbClr val="144698"/>
                </a:solidFill>
              </a:rPr>
              <a:t>키디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80633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이야기를 나눌 때 주의해야 할 점을 생각해봅시다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다음 문장을 읽고 맞는 문장에는 ○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잘못된 문장에는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표를 하세요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318825" y="2865268"/>
            <a:ext cx="6238329" cy="3323987"/>
            <a:chOff x="2365764" y="3035760"/>
            <a:chExt cx="5688632" cy="2882799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365764" y="464877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65764" y="384406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2365764" y="3121127"/>
              <a:ext cx="5688632" cy="271421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2410179" y="3035760"/>
              <a:ext cx="5184576" cy="288279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</a:rPr>
                <a:t>써니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의사소통판을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가리켜서 하고 싶은 말을 하므로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</a:rPr>
                <a:t>써니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가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어떤 그림을 가리키는지 잘 지켜봐야 합니다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말로 하지 않으면 다른 사람들이 알아듣지 못하니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무슨 일이 있어도 스스로 말을 하도록 노력해야 합니다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300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써니와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이야기를 잘 나누기 위해서는 서로 친해져야 합니다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써니와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이야기를 할 때에는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써니가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가지고 다니는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의사소통판에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없는 단어는 사용하지 말아야 합니다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365764" y="5148382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290484" y="3121128"/>
              <a:ext cx="0" cy="271420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08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64904"/>
            <a:ext cx="7092071" cy="40505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515602"/>
            <a:ext cx="669883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소리 내어 말하지 않고 아래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그림판의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그림이나 주변의 사물을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손으로 가리켜서 친구와 이야기를 나누어 보고 느낌을 표현해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428" y="868698"/>
            <a:ext cx="3656404" cy="211462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049296" y="5417348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보완대체의사소통</a:t>
            </a:r>
            <a:r>
              <a:rPr lang="en-US" altLang="ko-KR" sz="2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(AAC)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에 대해서 </a:t>
            </a:r>
            <a:endParaRPr lang="en-US" altLang="ko-KR" sz="16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좀 더 자세히 알아볼까요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611560" y="2492693"/>
            <a:ext cx="1171378" cy="1152128"/>
            <a:chOff x="1024096" y="2564904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737685" y="2943705"/>
            <a:ext cx="6833353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뇌손상을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입어서 마음대로 움직일 수가 없습니다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하고 싶은 말은 많지만 자유롭게 말로 표현하기가 어려워서 답답할 때가 많지요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2104477" y="3827748"/>
            <a:ext cx="1171378" cy="1152128"/>
            <a:chOff x="3203848" y="4221088"/>
            <a:chExt cx="1171378" cy="1152128"/>
          </a:xfrm>
        </p:grpSpPr>
        <p:sp>
          <p:nvSpPr>
            <p:cNvPr id="24" name="타원 23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23098" y="4491914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2"/>
                  </a:solidFill>
                  <a:latin typeface="+mn-ea"/>
                </a:rPr>
                <a:t>써니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3230344" y="4249170"/>
            <a:ext cx="5806152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가 말을 할 수 없다고 해서 하고 싶은 말이 없는 것은 아닙니다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요구하고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거부하고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표현하고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친해지고 싶은 마음은 누구나 같습니다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그래서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써니는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보완대체의사소통을 사용한답니다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1345315" y="4254241"/>
            <a:ext cx="83674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하지만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build="p"/>
      <p:bldP spid="26" grpId="0"/>
      <p:bldP spid="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77084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보완대체의사소통은 간단하게 </a:t>
            </a:r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AAC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라고 부르기도 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무슨 뜻인지 생각해보고 관계 있는 것끼리 연결해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619672" y="2780928"/>
            <a:ext cx="720756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79712" y="2462163"/>
            <a:ext cx="866185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991923" y="3641394"/>
            <a:ext cx="2376264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Augmentative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979712" y="3609173"/>
            <a:ext cx="866185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991923" y="4788404"/>
            <a:ext cx="2376264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Alternative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979712" y="4797824"/>
            <a:ext cx="866185" cy="1419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991922" y="5977055"/>
            <a:ext cx="2796101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Communication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716017" y="3146963"/>
            <a:ext cx="2448271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모자라거나 부족한 것을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보충하여 완전하게 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4716017" y="4315676"/>
            <a:ext cx="230425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생각이나 뜻을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서로 주고 받음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4716017" y="5609051"/>
            <a:ext cx="216023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다른 것으로 대신함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5" name="타원 24"/>
          <p:cNvSpPr/>
          <p:nvPr/>
        </p:nvSpPr>
        <p:spPr>
          <a:xfrm>
            <a:off x="4644008" y="351663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644008" y="4653136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644008" y="580526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3275856" y="350100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275856" y="4637510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275856" y="578963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7780395" y="3319137"/>
            <a:ext cx="1059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대체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7780395" y="4461826"/>
            <a:ext cx="1059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7780395" y="5609051"/>
            <a:ext cx="1059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의사소통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668344" y="351663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7668344" y="4653136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7668344" y="580526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8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10" grpId="0" build="p"/>
      <p:bldP spid="11" grpId="0" build="p"/>
      <p:bldP spid="14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build="p"/>
      <p:bldP spid="32" grpId="0" build="p"/>
      <p:bldP spid="33" grpId="0" build="p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7" y="3803817"/>
            <a:ext cx="1939478" cy="243349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628800"/>
            <a:ext cx="655481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영상을 잘 보고 대답해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3380816" y="2575694"/>
            <a:ext cx="5079616" cy="1569660"/>
            <a:chOff x="2365764" y="3057195"/>
            <a:chExt cx="4632021" cy="1361322"/>
          </a:xfrm>
        </p:grpSpPr>
        <p:cxnSp>
          <p:nvCxnSpPr>
            <p:cNvPr id="33" name="직선 연결선 32"/>
            <p:cNvCxnSpPr>
              <a:endCxn id="34" idx="3"/>
            </p:cNvCxnSpPr>
            <p:nvPr/>
          </p:nvCxnSpPr>
          <p:spPr>
            <a:xfrm>
              <a:off x="2365764" y="3724407"/>
              <a:ext cx="4632021" cy="3469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2365765" y="3121128"/>
              <a:ext cx="4632020" cy="1275954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467041" y="3057195"/>
              <a:ext cx="3011694" cy="136132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아이스크림이 먹고 싶어서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600" b="1" dirty="0" err="1">
                  <a:solidFill>
                    <a:srgbClr val="144698"/>
                  </a:solidFill>
                  <a:latin typeface="+mn-ea"/>
                  <a:ea typeface="+mn-ea"/>
                </a:rPr>
                <a:t>곰인형이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 갖고 싶어서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그림책을 보고 싶어서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arenR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밖에 나가고 싶어서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365764" y="3419299"/>
              <a:ext cx="4632021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365764" y="4050948"/>
              <a:ext cx="4632021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6391794" y="3121128"/>
              <a:ext cx="0" cy="127595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제목 1"/>
          <p:cNvSpPr txBox="1">
            <a:spLocks/>
          </p:cNvSpPr>
          <p:nvPr/>
        </p:nvSpPr>
        <p:spPr>
          <a:xfrm>
            <a:off x="3132328" y="1964126"/>
            <a:ext cx="5685566" cy="56650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204000"/>
              </a:lnSpc>
              <a:buFont typeface="+mj-lt"/>
              <a:buAutoNum type="arabicPeriod"/>
            </a:pPr>
            <a:r>
              <a:rPr lang="ko-KR" altLang="en-US" sz="1600" b="1" dirty="0">
                <a:solidFill>
                  <a:srgbClr val="144698"/>
                </a:solidFill>
                <a:latin typeface="+mn-ea"/>
                <a:ea typeface="+mn-ea"/>
              </a:rPr>
              <a:t>어린  </a:t>
            </a: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rgbClr val="144698"/>
                </a:solidFill>
                <a:latin typeface="+mn-ea"/>
                <a:ea typeface="+mn-ea"/>
              </a:rPr>
              <a:t>는</a:t>
            </a:r>
            <a:r>
              <a:rPr lang="ko-KR" altLang="en-US" sz="1600" b="1" dirty="0">
                <a:solidFill>
                  <a:srgbClr val="144698"/>
                </a:solidFill>
                <a:latin typeface="+mn-ea"/>
                <a:ea typeface="+mn-ea"/>
              </a:rPr>
              <a:t> 왜 때를 쓰며 울었나요</a:t>
            </a:r>
            <a:r>
              <a:rPr lang="en-US" altLang="ko-KR" sz="1600" b="1" dirty="0">
                <a:solidFill>
                  <a:srgbClr val="144698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380817" y="5145467"/>
            <a:ext cx="5079615" cy="109184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3134906" y="4280029"/>
            <a:ext cx="5685566" cy="877163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600" b="1" dirty="0">
                <a:solidFill>
                  <a:srgbClr val="144698"/>
                </a:solidFill>
                <a:latin typeface="+mn-ea"/>
                <a:ea typeface="+mn-ea"/>
              </a:rPr>
              <a:t>원하는 것을 얻지 못했을 때 </a:t>
            </a: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rgbClr val="144698"/>
                </a:solidFill>
                <a:latin typeface="+mn-ea"/>
                <a:ea typeface="+mn-ea"/>
              </a:rPr>
              <a:t>의</a:t>
            </a:r>
            <a:r>
              <a:rPr lang="ko-KR" altLang="en-US" sz="1600" b="1" dirty="0">
                <a:solidFill>
                  <a:srgbClr val="144698"/>
                </a:solidFill>
                <a:latin typeface="+mn-ea"/>
                <a:ea typeface="+mn-ea"/>
              </a:rPr>
              <a:t> 마음은 어땠을지</a:t>
            </a:r>
            <a:br>
              <a:rPr lang="en-US" altLang="ko-KR" sz="1600" b="1" dirty="0">
                <a:solidFill>
                  <a:srgbClr val="144698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rgbClr val="144698"/>
                </a:solidFill>
                <a:latin typeface="+mn-ea"/>
                <a:ea typeface="+mn-ea"/>
              </a:rPr>
              <a:t>짐작해보고 이야기를 나누어 봅시다</a:t>
            </a:r>
            <a:r>
              <a:rPr lang="en-US" altLang="ko-KR" sz="1600" b="1" dirty="0">
                <a:solidFill>
                  <a:srgbClr val="144698"/>
                </a:solidFill>
                <a:latin typeface="+mn-ea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505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4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55481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AAC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를 사용해서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의사소통을 하고 싶어하는 까닭을 </a:t>
            </a:r>
            <a:b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설명한 문장에 모두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○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 하세요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337663" y="2924944"/>
            <a:ext cx="5832649" cy="2710553"/>
            <a:chOff x="2337663" y="2924944"/>
            <a:chExt cx="5832649" cy="2710553"/>
          </a:xfrm>
        </p:grpSpPr>
        <p:sp>
          <p:nvSpPr>
            <p:cNvPr id="34" name="직사각형 33"/>
            <p:cNvSpPr/>
            <p:nvPr/>
          </p:nvSpPr>
          <p:spPr>
            <a:xfrm>
              <a:off x="2337664" y="3022704"/>
              <a:ext cx="5832648" cy="2612793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386370" y="2924944"/>
              <a:ext cx="5685566" cy="2710552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필요한 것을 요구할 수 있기 때문이다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가고 싶은 곳에 혼자서 갈 수 있기 때문이다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하기 싫은 것을 거부할 수 있기 때문이다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참을성을 기를 수 있기 때문이다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생각과 감정을 표현할 수 있기 때문이다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사람들과 친해질 수 있기 때문이다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337663" y="3450101"/>
              <a:ext cx="583264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337663" y="4745790"/>
              <a:ext cx="583264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7153417" y="3022704"/>
              <a:ext cx="0" cy="261279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337663" y="5213448"/>
              <a:ext cx="583264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2337663" y="3887601"/>
              <a:ext cx="583264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37663" y="4317938"/>
              <a:ext cx="583264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03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698833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오늘 날씨에 대한 이야기를 나누려고 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아래 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의사소통판의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빈칸에 어떤 낱말들이 들어가면 좋을지 생각해보고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단어를 적거나 그림을 그려 넣으세요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411760" y="3284984"/>
            <a:ext cx="5472608" cy="2808312"/>
            <a:chOff x="2411760" y="3284984"/>
            <a:chExt cx="5472608" cy="2808312"/>
          </a:xfrm>
        </p:grpSpPr>
        <p:sp>
          <p:nvSpPr>
            <p:cNvPr id="24" name="직사각형 23"/>
            <p:cNvSpPr/>
            <p:nvPr/>
          </p:nvSpPr>
          <p:spPr>
            <a:xfrm>
              <a:off x="2411760" y="3284984"/>
              <a:ext cx="5472608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3779912" y="3284984"/>
              <a:ext cx="0" cy="280831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2411760" y="4675716"/>
              <a:ext cx="547260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>
              <a:endCxn id="24" idx="2"/>
            </p:cNvCxnSpPr>
            <p:nvPr/>
          </p:nvCxnSpPr>
          <p:spPr>
            <a:xfrm>
              <a:off x="5148064" y="3284984"/>
              <a:ext cx="0" cy="280831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6516216" y="3284984"/>
              <a:ext cx="0" cy="2808312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116" y="4729036"/>
              <a:ext cx="1085850" cy="1350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439" y="4729036"/>
              <a:ext cx="1181100" cy="133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" name="개체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9362437"/>
                </p:ext>
              </p:extLst>
            </p:nvPr>
          </p:nvGraphicFramePr>
          <p:xfrm>
            <a:off x="2500283" y="3355124"/>
            <a:ext cx="1169516" cy="129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5" name="Image" r:id="rId6" imgW="996480" imgH="1106280" progId="Photoshop.Image.13">
                    <p:embed/>
                  </p:oleObj>
                </mc:Choice>
                <mc:Fallback>
                  <p:oleObj name="Image" r:id="rId6" imgW="996480" imgH="1106280" progId="Photoshop.Image.1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00283" y="3355124"/>
                          <a:ext cx="1169516" cy="1298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292567"/>
            <a:ext cx="6770841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사람들은 대개 다음의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가지 목적을 위해 의사소통을 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의사소통의 목적을 잘 생각해보고 해당하는 말을 서로 연결해 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두 가지 이상의 목적을 가진 말들은 모두 연결해 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183582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035933" y="5681806"/>
            <a:ext cx="1663259" cy="753922"/>
            <a:chOff x="1035933" y="5681806"/>
            <a:chExt cx="1663259" cy="753922"/>
          </a:xfrm>
        </p:grpSpPr>
        <p:sp>
          <p:nvSpPr>
            <p:cNvPr id="14" name="직사각형 13"/>
            <p:cNvSpPr/>
            <p:nvPr/>
          </p:nvSpPr>
          <p:spPr>
            <a:xfrm>
              <a:off x="1035933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4907" y="5787656"/>
              <a:ext cx="162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필요한 것을 </a:t>
              </a: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요구하기 위해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3083946" y="5681806"/>
            <a:ext cx="1663259" cy="753922"/>
            <a:chOff x="3083946" y="5681806"/>
            <a:chExt cx="1663259" cy="753922"/>
          </a:xfrm>
        </p:grpSpPr>
        <p:sp>
          <p:nvSpPr>
            <p:cNvPr id="28" name="직사각형 27"/>
            <p:cNvSpPr/>
            <p:nvPr/>
          </p:nvSpPr>
          <p:spPr>
            <a:xfrm>
              <a:off x="3083946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22920" y="5787656"/>
              <a:ext cx="162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하기 싫은 것을 </a:t>
              </a: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거부하기 위해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5069352" y="5681806"/>
            <a:ext cx="1793467" cy="753922"/>
            <a:chOff x="5069352" y="5681806"/>
            <a:chExt cx="1793467" cy="753922"/>
          </a:xfrm>
        </p:grpSpPr>
        <p:sp>
          <p:nvSpPr>
            <p:cNvPr id="30" name="직사각형 29"/>
            <p:cNvSpPr/>
            <p:nvPr/>
          </p:nvSpPr>
          <p:spPr>
            <a:xfrm>
              <a:off x="5133656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69352" y="5787656"/>
              <a:ext cx="17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자신의 생각과 감정을 표현하기 위해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7179535" y="5681806"/>
            <a:ext cx="1663259" cy="753922"/>
            <a:chOff x="7179535" y="5681806"/>
            <a:chExt cx="1663259" cy="753922"/>
          </a:xfrm>
        </p:grpSpPr>
        <p:sp>
          <p:nvSpPr>
            <p:cNvPr id="32" name="직사각형 31"/>
            <p:cNvSpPr/>
            <p:nvPr/>
          </p:nvSpPr>
          <p:spPr>
            <a:xfrm>
              <a:off x="7179535" y="5681806"/>
              <a:ext cx="1663259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18509" y="5787656"/>
              <a:ext cx="1624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사람들과 </a:t>
              </a:r>
              <a:endParaRPr lang="en-US" altLang="ko-KR" sz="1400" b="1" dirty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친해지기 위해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554156" y="2709118"/>
            <a:ext cx="1336028" cy="1336028"/>
            <a:chOff x="1554156" y="2709118"/>
            <a:chExt cx="1336028" cy="1336028"/>
          </a:xfrm>
        </p:grpSpPr>
        <p:sp>
          <p:nvSpPr>
            <p:cNvPr id="25" name="타원 24"/>
            <p:cNvSpPr/>
            <p:nvPr/>
          </p:nvSpPr>
          <p:spPr>
            <a:xfrm>
              <a:off x="1554156" y="270911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34120" y="3246343"/>
              <a:ext cx="97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속상해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20456" y="3849906"/>
            <a:ext cx="1336028" cy="1336028"/>
            <a:chOff x="620456" y="3849906"/>
            <a:chExt cx="1336028" cy="1336028"/>
          </a:xfrm>
        </p:grpSpPr>
        <p:sp>
          <p:nvSpPr>
            <p:cNvPr id="35" name="타원 34"/>
            <p:cNvSpPr/>
            <p:nvPr/>
          </p:nvSpPr>
          <p:spPr>
            <a:xfrm>
              <a:off x="620456" y="3849906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0420" y="4387131"/>
              <a:ext cx="97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배 고파요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666612" y="2651757"/>
            <a:ext cx="1336028" cy="1336028"/>
            <a:chOff x="3666612" y="2651757"/>
            <a:chExt cx="1336028" cy="1336028"/>
          </a:xfrm>
        </p:grpSpPr>
        <p:sp>
          <p:nvSpPr>
            <p:cNvPr id="37" name="타원 36"/>
            <p:cNvSpPr/>
            <p:nvPr/>
          </p:nvSpPr>
          <p:spPr>
            <a:xfrm>
              <a:off x="3666612" y="2651757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46576" y="3188982"/>
              <a:ext cx="97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같이 놀자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644614" y="3855219"/>
            <a:ext cx="1336028" cy="1336028"/>
            <a:chOff x="2644614" y="3855219"/>
            <a:chExt cx="1336028" cy="1336028"/>
          </a:xfrm>
        </p:grpSpPr>
        <p:sp>
          <p:nvSpPr>
            <p:cNvPr id="39" name="타원 38"/>
            <p:cNvSpPr/>
            <p:nvPr/>
          </p:nvSpPr>
          <p:spPr>
            <a:xfrm>
              <a:off x="2644614" y="3855219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24578" y="4392444"/>
              <a:ext cx="97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목 말라요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674174" y="3878608"/>
            <a:ext cx="1336028" cy="1336028"/>
            <a:chOff x="4674174" y="3878608"/>
            <a:chExt cx="1336028" cy="1336028"/>
          </a:xfrm>
        </p:grpSpPr>
        <p:sp>
          <p:nvSpPr>
            <p:cNvPr id="41" name="타원 40"/>
            <p:cNvSpPr/>
            <p:nvPr/>
          </p:nvSpPr>
          <p:spPr>
            <a:xfrm>
              <a:off x="4674174" y="387860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744014" y="4415833"/>
              <a:ext cx="1196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그만 할래요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636200" y="2649818"/>
            <a:ext cx="1336028" cy="1336028"/>
            <a:chOff x="5636200" y="2649818"/>
            <a:chExt cx="1336028" cy="1336028"/>
          </a:xfrm>
        </p:grpSpPr>
        <p:sp>
          <p:nvSpPr>
            <p:cNvPr id="43" name="타원 42"/>
            <p:cNvSpPr/>
            <p:nvPr/>
          </p:nvSpPr>
          <p:spPr>
            <a:xfrm>
              <a:off x="5636200" y="264981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16164" y="3187043"/>
              <a:ext cx="97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매워요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6544585" y="3857586"/>
            <a:ext cx="1336028" cy="1336028"/>
            <a:chOff x="6544585" y="3857586"/>
            <a:chExt cx="1336028" cy="1336028"/>
          </a:xfrm>
        </p:grpSpPr>
        <p:sp>
          <p:nvSpPr>
            <p:cNvPr id="45" name="타원 44"/>
            <p:cNvSpPr/>
            <p:nvPr/>
          </p:nvSpPr>
          <p:spPr>
            <a:xfrm>
              <a:off x="6544585" y="3857586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14425" y="4394811"/>
              <a:ext cx="1196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고마워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7579374" y="2649818"/>
            <a:ext cx="1336028" cy="1336028"/>
            <a:chOff x="7579374" y="2649818"/>
            <a:chExt cx="1336028" cy="1336028"/>
          </a:xfrm>
        </p:grpSpPr>
        <p:sp>
          <p:nvSpPr>
            <p:cNvPr id="47" name="타원 46"/>
            <p:cNvSpPr/>
            <p:nvPr/>
          </p:nvSpPr>
          <p:spPr>
            <a:xfrm>
              <a:off x="7579374" y="2649818"/>
              <a:ext cx="1336028" cy="133602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59338" y="3187043"/>
              <a:ext cx="97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축하해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97" y="2190775"/>
            <a:ext cx="5200874" cy="2951681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>
                <a:solidFill>
                  <a:srgbClr val="144698"/>
                </a:solidFill>
              </a:rPr>
              <a:t>장애인식개선사업 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>
                <a:solidFill>
                  <a:srgbClr val="144698"/>
                </a:solidFill>
              </a:rPr>
              <a:t>키디</a:t>
            </a:r>
            <a:endParaRPr lang="en-US" altLang="ko-KR" sz="1100" b="1" dirty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조용한 수다쟁이 써니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576692"/>
            <a:ext cx="680633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보완대체의사소통에 대한 설명을 읽고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맞는 것에 ○표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틀린 것에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 하세요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231932" y="2455919"/>
            <a:ext cx="6238329" cy="3539430"/>
            <a:chOff x="2365764" y="3035760"/>
            <a:chExt cx="5688632" cy="3069646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365764" y="457018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65764" y="384406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2365764" y="3121127"/>
              <a:ext cx="5688632" cy="2984279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2410179" y="3035760"/>
              <a:ext cx="5184576" cy="3069646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보완대체의사소통을 잘 사용하기 위해서는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충분한 연습이 필요하다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신체적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인지적 발달이 어느 정도 발달하지 않으면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보완대체의사소통을 적용하기 어렵다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보완대체의사소통을 사용하면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언어발달에 도움이 될 수 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20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보완대체의사소통은 지체장애가 있는 사람들만을 위해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개발된 것이다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365764" y="534287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290484" y="3121128"/>
              <a:ext cx="0" cy="298427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292567"/>
            <a:ext cx="6806337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다음은 장애인들을 위해 개발된 여러 가지 보조도구들입니다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그 중에서 의사소통을 돕는 도구들을 찾아보고 </a:t>
            </a:r>
            <a:b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어떻게 사용하는 것인지 알아봅시다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01" y="3223142"/>
            <a:ext cx="1157490" cy="13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69" y="3224617"/>
            <a:ext cx="1343061" cy="13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943" y="3134254"/>
            <a:ext cx="2520097" cy="300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1" y="4784618"/>
            <a:ext cx="2490480" cy="16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5" y="3223142"/>
            <a:ext cx="1192879" cy="11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635043" y="4658612"/>
            <a:ext cx="1324905" cy="161123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86" y="4789873"/>
            <a:ext cx="1057857" cy="13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40" y="789532"/>
            <a:ext cx="3721967" cy="215417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049296" y="5417348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보완대체의사소통</a:t>
            </a:r>
            <a:r>
              <a:rPr lang="en-US" altLang="ko-KR" sz="2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(AAC)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에 대해서 </a:t>
            </a:r>
            <a:endParaRPr lang="en-US" altLang="ko-KR" sz="16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좀 더 자세히 알아볼까요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611560" y="2492693"/>
            <a:ext cx="1171378" cy="1152128"/>
            <a:chOff x="1024096" y="2564904"/>
            <a:chExt cx="1171378" cy="1152128"/>
          </a:xfrm>
        </p:grpSpPr>
        <p:sp>
          <p:nvSpPr>
            <p:cNvPr id="20" name="타원 19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737685" y="2943705"/>
            <a:ext cx="6833353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는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뇌손상을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입어서 마음대로 움직일 수가 없습니다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하고 싶은 말은 많지만 자유롭게 말로 표현하기가 어려워서 답답할 때가 많지요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2104477" y="3827748"/>
            <a:ext cx="1171378" cy="1152128"/>
            <a:chOff x="3203848" y="4221088"/>
            <a:chExt cx="1171378" cy="1152128"/>
          </a:xfrm>
        </p:grpSpPr>
        <p:sp>
          <p:nvSpPr>
            <p:cNvPr id="24" name="타원 23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23098" y="4491914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2"/>
                  </a:solidFill>
                  <a:latin typeface="+mn-ea"/>
                </a:rPr>
                <a:t>써니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제목 1"/>
          <p:cNvSpPr txBox="1">
            <a:spLocks/>
          </p:cNvSpPr>
          <p:nvPr/>
        </p:nvSpPr>
        <p:spPr>
          <a:xfrm>
            <a:off x="3230344" y="4249170"/>
            <a:ext cx="5806152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가 말을 할 수 없다고 해서 하고 싶은 말이 없는 것은 아닙니다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요구하고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거부하고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표현하고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친해지고 싶은 마음은 누구나 같습니다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그래서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써니는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보완대체의사소통을 사용한답니다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1291071" y="4249170"/>
            <a:ext cx="83674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하지만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7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build="p"/>
      <p:bldP spid="26" grpId="0"/>
      <p:bldP spid="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77084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보완대체의사소통은 간단하게 </a:t>
            </a:r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AAC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라고 부르기도 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무슨 뜻인지 생각해보고 관계 있는 것끼리 연결해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619672" y="2780928"/>
            <a:ext cx="720756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79712" y="2462163"/>
            <a:ext cx="866185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991923" y="3641394"/>
            <a:ext cx="2376264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Augmentative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979712" y="3609173"/>
            <a:ext cx="866185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991923" y="4788404"/>
            <a:ext cx="2376264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Alternative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979712" y="4797824"/>
            <a:ext cx="866185" cy="1419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991922" y="5977055"/>
            <a:ext cx="2796101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Communication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4716017" y="3146963"/>
            <a:ext cx="2448271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모자라거나 부족한 것을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보충하여 완전하게 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4716017" y="4315676"/>
            <a:ext cx="2304255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가지고 있는 생각이나</a:t>
            </a:r>
            <a:b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뜻이 서로 통함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4716017" y="5609051"/>
            <a:ext cx="2160239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다른 것으로 대신함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5" name="타원 24"/>
          <p:cNvSpPr/>
          <p:nvPr/>
        </p:nvSpPr>
        <p:spPr>
          <a:xfrm>
            <a:off x="4644008" y="351663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644008" y="4653136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644008" y="580526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3275856" y="350100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275856" y="4637510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275856" y="578963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7780395" y="3319137"/>
            <a:ext cx="1059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대체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7780395" y="4461826"/>
            <a:ext cx="1059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7780395" y="5609051"/>
            <a:ext cx="105904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의사소통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668344" y="351663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7668344" y="4653136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7668344" y="580526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10" grpId="0" build="p"/>
      <p:bldP spid="11" grpId="0" build="p"/>
      <p:bldP spid="14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build="p"/>
      <p:bldP spid="32" grpId="0" build="p"/>
      <p:bldP spid="33" grpId="0" build="p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2" y="3237103"/>
            <a:ext cx="2029797" cy="295078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554817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영상에서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보완대체의사소통 도구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’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를 이용해 전달하는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이야기들을 잘 지켜보고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에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대해 내가 알게 된 것을 적어보세요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2924599" y="3671449"/>
            <a:ext cx="5832648" cy="225426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2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478553"/>
            <a:ext cx="680633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영상을 잘 보고 영상의 내용과 맞는 이야기에는 ○표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틀린 이야기에는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표를 해주세요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318825" y="2499494"/>
            <a:ext cx="6238329" cy="3970318"/>
            <a:chOff x="2365764" y="3050050"/>
            <a:chExt cx="5688632" cy="3443343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365764" y="420230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65764" y="3640252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2365764" y="3121127"/>
              <a:ext cx="5688632" cy="3357976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2410179" y="3050050"/>
              <a:ext cx="5184576" cy="3443343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</a:rPr>
                <a:t>써니는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 뇌손상을 입어 스스로 말을 할 수 없지만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</a:rPr>
              </a:b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를 이용하여 의사소통을 할 수 있습니다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자라면서 고갯짓으로 예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아니오를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표현할 수 있게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되었는데 이것은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써니가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물리치료를 열심히 받았기 때문입니다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처음부터 여러 장의 그림카드를 사용해서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능숙하게 의사소통을 할 수 있었습니다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소리가 나는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도구들은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주변 사람들에게 먼저 말을 걸 수 있어서 좋습니다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과학기술이 발달하면서 더 편리하고 좋은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도구들이 개발되고 있습니다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는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학령기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뿐 아니라 성인이 된 후에도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써니에게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도움이 될 것 입니다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 </a:t>
              </a: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365764" y="4764361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375230" y="3121128"/>
              <a:ext cx="0" cy="3357975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65764" y="531397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2365764" y="5868887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478553"/>
            <a:ext cx="6806337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보완대체의사소통에 대한 설명을 읽고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맞는 것에 ○표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틀린 것에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Ⅹ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 하세요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22170" y="2849595"/>
            <a:ext cx="6238329" cy="3241801"/>
            <a:chOff x="2318825" y="2628746"/>
            <a:chExt cx="6238329" cy="3241801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318825" y="3877523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18825" y="3260270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2318825" y="2636912"/>
              <a:ext cx="6238329" cy="3168352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2367532" y="2741946"/>
              <a:ext cx="5685566" cy="41549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 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가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필요한 사람은 특별히 따로 정해져 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 </a:t>
              </a:r>
              <a:endParaRPr lang="en-US" altLang="ko-KR" sz="14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318825" y="4548176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7812360" y="2628746"/>
              <a:ext cx="0" cy="317651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18825" y="5204486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제목 1"/>
            <p:cNvSpPr txBox="1">
              <a:spLocks/>
            </p:cNvSpPr>
            <p:nvPr/>
          </p:nvSpPr>
          <p:spPr>
            <a:xfrm>
              <a:off x="2367532" y="3839221"/>
              <a:ext cx="5685566" cy="2031326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3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손가락으로 가리키는 것이 어려운 사람은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‘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훑기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(scanning)’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방법을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사용해서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를 사용할 수 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3"/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는 언어발달에 장애가 될 수 있으므로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교실이나 치료실에서만 사용하는 것이 좋다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3"/>
              </a:pP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에 사용할 어휘목록에 유행어를 넣으면 </a:t>
              </a:r>
              <a:b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보다 사교적인 대화를 나눌 수 있다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 </a:t>
              </a:r>
            </a:p>
          </p:txBody>
        </p:sp>
        <p:sp>
          <p:nvSpPr>
            <p:cNvPr id="29" name="제목 1"/>
            <p:cNvSpPr txBox="1">
              <a:spLocks/>
            </p:cNvSpPr>
            <p:nvPr/>
          </p:nvSpPr>
          <p:spPr>
            <a:xfrm>
              <a:off x="2367532" y="3343147"/>
              <a:ext cx="5685566" cy="373885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2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친한 사람과 의사소통을 할 때 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AAC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</a:rPr>
                <a:t>를 적용하기가 더 쉽다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478553"/>
            <a:ext cx="6806337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중증장애인의 의사소통 권리장전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을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읽어보고 </a:t>
            </a:r>
            <a:b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각 항목에 대해 이야기를 나누어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222170" y="2795270"/>
            <a:ext cx="6238329" cy="3230843"/>
            <a:chOff x="2222170" y="2795270"/>
            <a:chExt cx="6238329" cy="3230843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222170" y="4098372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222170" y="3481119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2222170" y="2857761"/>
              <a:ext cx="6238329" cy="3168352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2375770" y="2795270"/>
              <a:ext cx="5685566" cy="3170099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50000"/>
                </a:lnSpc>
                <a:buFont typeface="+mj-lt"/>
                <a:buAutoNum type="arabicPeriod"/>
              </a:pP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 AAC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가</a:t>
              </a: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필요한 사람은 특별히 따로 정해져 있다</a:t>
              </a: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. </a:t>
              </a:r>
            </a:p>
            <a:p>
              <a:pPr marL="228600" indent="-228600" algn="l">
                <a:lnSpc>
                  <a:spcPct val="250000"/>
                </a:lnSpc>
                <a:buFont typeface="+mj-lt"/>
                <a:buAutoNum type="arabicPeriod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스스로 선택할 기회를 가질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250000"/>
                </a:lnSpc>
                <a:buFont typeface="+mj-lt"/>
                <a:buAutoNum type="arabicPeriod"/>
              </a:pPr>
              <a:r>
                <a:rPr lang="en-US" altLang="ko-KR" sz="1600" b="1" dirty="0">
                  <a:solidFill>
                    <a:srgbClr val="144698"/>
                  </a:solidFill>
                  <a:latin typeface="+mn-ea"/>
                  <a:ea typeface="+mn-ea"/>
                </a:rPr>
                <a:t>‘No’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라고 말할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250000"/>
                </a:lnSpc>
                <a:buFont typeface="+mj-lt"/>
                <a:buAutoNum type="arabicPeriod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관심을 받으며 상호작용할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250000"/>
                </a:lnSpc>
                <a:buFont typeface="+mj-lt"/>
                <a:buAutoNum type="arabicPeriod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  <a:ea typeface="+mn-ea"/>
                </a:rPr>
                <a:t>자신의 관심사에 관한 사실이나 정보를 요청할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2222170" y="4769025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222170" y="5425335"/>
              <a:ext cx="623832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478553"/>
            <a:ext cx="6806337" cy="92333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중증장애인의 의사소통 권리장전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을</a:t>
            </a:r>
            <a:r>
              <a:rPr lang="ko-KR" altLang="en-US" sz="20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읽어보고 </a:t>
            </a:r>
            <a:b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각 항목에 대해 이야기를 나누어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  <a:effectLst>
            <a:outerShdw blurRad="50800" dist="50800" dir="5400000" algn="ctr" rotWithShape="0">
              <a:schemeClr val="bg1"/>
            </a:outerShdw>
          </a:effectLst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1124744"/>
            <a:ext cx="8208912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187624" y="2708920"/>
            <a:ext cx="7632848" cy="3523567"/>
            <a:chOff x="1187624" y="2857760"/>
            <a:chExt cx="7632848" cy="3523567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1187624" y="3861048"/>
              <a:ext cx="76328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1187624" y="2857760"/>
              <a:ext cx="7632848" cy="3523567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1252558" y="2896868"/>
              <a:ext cx="7351890" cy="83099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6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자신에게</a:t>
              </a: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적합한 방식으로 효과적</a:t>
              </a: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효율적으로 의사를 전달할 수 있도록 </a:t>
              </a:r>
              <a:br>
                <a:rPr lang="en-US" altLang="ko-KR" sz="16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교육받을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1187624" y="4365104"/>
              <a:ext cx="76328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1187624" y="4869160"/>
              <a:ext cx="76328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1187624" y="5805264"/>
              <a:ext cx="7632848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제목 1"/>
            <p:cNvSpPr txBox="1">
              <a:spLocks/>
            </p:cNvSpPr>
            <p:nvPr/>
          </p:nvSpPr>
          <p:spPr>
            <a:xfrm>
              <a:off x="1252558" y="3799112"/>
              <a:ext cx="7423898" cy="107721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200000"/>
                </a:lnSpc>
                <a:buFont typeface="+mj-lt"/>
                <a:buAutoNum type="arabicPeriod" startAt="7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의사소통을 위한 대체 수단이나 보조 수단을 언제든지 사용할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</a:endParaRPr>
            </a:p>
            <a:p>
              <a:pPr marL="342900" indent="-342900" algn="l">
                <a:lnSpc>
                  <a:spcPct val="200000"/>
                </a:lnSpc>
                <a:buFont typeface="+mj-lt"/>
                <a:buAutoNum type="arabicPeriod" startAt="7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대화 상대로 충분히 참여할 수 있다는 기대와 격려를 받을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</a:endParaRPr>
            </a:p>
          </p:txBody>
        </p:sp>
        <p:sp>
          <p:nvSpPr>
            <p:cNvPr id="30" name="제목 1"/>
            <p:cNvSpPr txBox="1">
              <a:spLocks/>
            </p:cNvSpPr>
            <p:nvPr/>
          </p:nvSpPr>
          <p:spPr>
            <a:xfrm>
              <a:off x="1252558" y="5773716"/>
              <a:ext cx="7423898" cy="584775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200000"/>
                </a:lnSpc>
                <a:buFont typeface="+mj-lt"/>
                <a:buAutoNum type="arabicPeriod" startAt="10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인격적으로 존중 받으며 의사소통을 할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sp>
          <p:nvSpPr>
            <p:cNvPr id="31" name="제목 1"/>
            <p:cNvSpPr txBox="1">
              <a:spLocks/>
            </p:cNvSpPr>
            <p:nvPr/>
          </p:nvSpPr>
          <p:spPr>
            <a:xfrm>
              <a:off x="1252558" y="4957717"/>
              <a:ext cx="7423898" cy="83099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9"/>
              </a:pP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자신에게</a:t>
              </a: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적합한 방식으로 효과적</a:t>
              </a:r>
              <a:r>
                <a:rPr lang="en-US" altLang="ko-KR" sz="1600" b="1" dirty="0">
                  <a:solidFill>
                    <a:srgbClr val="144698"/>
                  </a:solidFill>
                  <a:latin typeface="+mn-ea"/>
                </a:rPr>
                <a:t>, </a:t>
              </a: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효율적으로 의사를 전달할 수 있도록 </a:t>
              </a:r>
              <a:br>
                <a:rPr lang="en-US" altLang="ko-KR" sz="16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600" b="1" dirty="0">
                  <a:solidFill>
                    <a:srgbClr val="144698"/>
                  </a:solidFill>
                  <a:latin typeface="+mn-ea"/>
                </a:rPr>
                <a:t>교육받을 권리</a:t>
              </a:r>
              <a:endParaRPr lang="en-US" altLang="ko-KR" sz="1600" b="1" dirty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1070042" y="6364852"/>
            <a:ext cx="79068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</a:rPr>
              <a:t>출처</a:t>
            </a: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</a:rPr>
              <a:t>/ National Joint Committee for the Communication Needs for Persons with Severe Disabilities 1992, 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</a:rPr>
              <a:t>번역</a:t>
            </a: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</a:rPr>
              <a:t>및 의역</a:t>
            </a: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ko-KR" altLang="en-US" sz="1000" b="1" dirty="0">
                <a:solidFill>
                  <a:schemeClr val="bg1">
                    <a:lumMod val="65000"/>
                  </a:schemeClr>
                </a:solidFill>
              </a:rPr>
              <a:t> 김성남</a:t>
            </a:r>
            <a:r>
              <a:rPr lang="en-US" altLang="ko-KR" sz="1000" b="1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60022"/>
            <a:ext cx="6806337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아래 기사를 찾아 읽고 함께 이야기를 나누어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427984" y="2708920"/>
            <a:ext cx="4441872" cy="3637657"/>
            <a:chOff x="4018561" y="2527647"/>
            <a:chExt cx="4441872" cy="3637657"/>
          </a:xfrm>
        </p:grpSpPr>
        <p:sp>
          <p:nvSpPr>
            <p:cNvPr id="20" name="직사각형 19"/>
            <p:cNvSpPr/>
            <p:nvPr/>
          </p:nvSpPr>
          <p:spPr>
            <a:xfrm>
              <a:off x="4022370" y="2569729"/>
              <a:ext cx="4366054" cy="3595575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4018561" y="2527647"/>
              <a:ext cx="4441872" cy="2516073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 algn="l">
                <a:lnSpc>
                  <a:spcPct val="150000"/>
                </a:lnSpc>
                <a:buFontTx/>
                <a:buChar char="-"/>
              </a:pPr>
              <a:r>
                <a:rPr lang="ko-KR" altLang="en-US" sz="1500" b="1" dirty="0">
                  <a:solidFill>
                    <a:srgbClr val="144698"/>
                  </a:solidFill>
                  <a:latin typeface="+mn-ea"/>
                </a:rPr>
                <a:t>음성출력이 되는 </a:t>
              </a:r>
              <a:r>
                <a:rPr lang="en-US" altLang="ko-KR" sz="1500" b="1" dirty="0">
                  <a:solidFill>
                    <a:srgbClr val="144698"/>
                  </a:solidFill>
                  <a:latin typeface="+mn-ea"/>
                </a:rPr>
                <a:t>AAC </a:t>
              </a:r>
              <a:r>
                <a:rPr lang="ko-KR" altLang="en-US" sz="1500" b="1" dirty="0">
                  <a:solidFill>
                    <a:srgbClr val="144698"/>
                  </a:solidFill>
                  <a:latin typeface="+mn-ea"/>
                </a:rPr>
                <a:t>도구의 장단점을 </a:t>
              </a:r>
              <a:br>
                <a:rPr lang="en-US" altLang="ko-KR" sz="1500" b="1" dirty="0">
                  <a:solidFill>
                    <a:srgbClr val="144698"/>
                  </a:solidFill>
                  <a:latin typeface="+mn-ea"/>
                </a:rPr>
              </a:br>
              <a:r>
                <a:rPr lang="ko-KR" altLang="en-US" sz="1500" b="1" dirty="0">
                  <a:solidFill>
                    <a:srgbClr val="144698"/>
                  </a:solidFill>
                  <a:latin typeface="+mn-ea"/>
                </a:rPr>
                <a:t>이야기해봅시다</a:t>
              </a:r>
              <a:r>
                <a:rPr lang="en-US" altLang="ko-KR" sz="1500" b="1" dirty="0">
                  <a:solidFill>
                    <a:srgbClr val="144698"/>
                  </a:solidFill>
                  <a:latin typeface="+mn-ea"/>
                </a:rPr>
                <a:t>.</a:t>
              </a:r>
              <a:br>
                <a:rPr lang="en-US" altLang="ko-KR" sz="1500" b="1" dirty="0">
                  <a:solidFill>
                    <a:srgbClr val="144698"/>
                  </a:solidFill>
                  <a:latin typeface="+mn-ea"/>
                </a:rPr>
              </a:br>
              <a:br>
                <a:rPr lang="en-US" altLang="ko-KR" sz="1500" b="1" dirty="0">
                  <a:solidFill>
                    <a:srgbClr val="144698"/>
                  </a:solidFill>
                  <a:latin typeface="+mn-ea"/>
                </a:rPr>
              </a:br>
              <a:br>
                <a:rPr lang="en-US" altLang="ko-KR" sz="1500" b="1" dirty="0">
                  <a:solidFill>
                    <a:srgbClr val="144698"/>
                  </a:solidFill>
                  <a:latin typeface="+mn-ea"/>
                </a:rPr>
              </a:br>
              <a:r>
                <a:rPr lang="en-US" altLang="ko-KR" sz="1500" b="1" dirty="0">
                  <a:solidFill>
                    <a:srgbClr val="144698"/>
                  </a:solidFill>
                  <a:latin typeface="+mn-ea"/>
                </a:rPr>
                <a:t> </a:t>
              </a:r>
            </a:p>
            <a:p>
              <a:pPr marL="285750" indent="-285750" algn="l">
                <a:lnSpc>
                  <a:spcPct val="150000"/>
                </a:lnSpc>
                <a:buFontTx/>
                <a:buChar char="-"/>
              </a:pPr>
              <a:r>
                <a:rPr lang="en-US" altLang="ko-KR" sz="1500" b="1" dirty="0">
                  <a:solidFill>
                    <a:srgbClr val="144698"/>
                  </a:solidFill>
                  <a:latin typeface="+mn-ea"/>
                  <a:ea typeface="+mn-ea"/>
                </a:rPr>
                <a:t>AAC</a:t>
              </a:r>
              <a:r>
                <a:rPr lang="ko-KR" altLang="en-US" sz="1500" b="1" dirty="0">
                  <a:solidFill>
                    <a:srgbClr val="144698"/>
                  </a:solidFill>
                  <a:latin typeface="+mn-ea"/>
                  <a:ea typeface="+mn-ea"/>
                </a:rPr>
                <a:t>를 사용하는 사람들에게 나만의 목소리를 </a:t>
              </a:r>
              <a:br>
                <a:rPr lang="en-US" altLang="ko-KR" sz="1500" b="1" dirty="0">
                  <a:solidFill>
                    <a:srgbClr val="144698"/>
                  </a:solidFill>
                  <a:latin typeface="+mn-ea"/>
                  <a:ea typeface="+mn-ea"/>
                </a:rPr>
              </a:br>
              <a:r>
                <a:rPr lang="ko-KR" altLang="en-US" sz="1500" b="1" dirty="0">
                  <a:solidFill>
                    <a:srgbClr val="144698"/>
                  </a:solidFill>
                  <a:latin typeface="+mn-ea"/>
                  <a:ea typeface="+mn-ea"/>
                </a:rPr>
                <a:t>만들어주는 것이 왜 필요할까요</a:t>
              </a:r>
              <a:r>
                <a:rPr lang="en-US" altLang="ko-KR" sz="15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4022370" y="4293096"/>
              <a:ext cx="436605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18516" y="2678991"/>
            <a:ext cx="3277240" cy="3807345"/>
            <a:chOff x="1018516" y="2678991"/>
            <a:chExt cx="3277240" cy="380734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516" y="2678991"/>
              <a:ext cx="3277240" cy="34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제목 1"/>
            <p:cNvSpPr txBox="1">
              <a:spLocks/>
            </p:cNvSpPr>
            <p:nvPr/>
          </p:nvSpPr>
          <p:spPr>
            <a:xfrm>
              <a:off x="1252558" y="6061604"/>
              <a:ext cx="2887394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fontAlgn="base">
                <a:lnSpc>
                  <a:spcPct val="120000"/>
                </a:lnSpc>
              </a:pPr>
              <a:r>
                <a:rPr lang="en-US" altLang="ko-KR" sz="900" dirty="0">
                  <a:solidFill>
                    <a:schemeClr val="accent1"/>
                  </a:solidFill>
                  <a:latin typeface="+mn-ea"/>
                  <a:ea typeface="+mn-ea"/>
                </a:rPr>
                <a:t>http://www.ohmynews.com/NWS_Web/View/at_pg.aspx?CNTN_CD=A0001721635&amp;CMPT_CD=P0001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4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제목 1"/>
          <p:cNvSpPr txBox="1">
            <a:spLocks/>
          </p:cNvSpPr>
          <p:nvPr/>
        </p:nvSpPr>
        <p:spPr>
          <a:xfrm>
            <a:off x="2608634" y="1341176"/>
            <a:ext cx="6211944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468810"/>
            <a:ext cx="1169712" cy="4226554"/>
            <a:chOff x="1868267" y="2990622"/>
            <a:chExt cx="1169712" cy="282643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2"/>
              <a:ext cx="1133304" cy="282643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616189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내용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987824" y="1247598"/>
            <a:ext cx="4892234" cy="1791726"/>
            <a:chOff x="2987824" y="1247598"/>
            <a:chExt cx="4892234" cy="1791726"/>
          </a:xfrm>
        </p:grpSpPr>
        <p:sp>
          <p:nvSpPr>
            <p:cNvPr id="31" name="직사각형 30"/>
            <p:cNvSpPr/>
            <p:nvPr/>
          </p:nvSpPr>
          <p:spPr>
            <a:xfrm>
              <a:off x="2987824" y="1453206"/>
              <a:ext cx="4824590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055468" y="1247598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제목 1"/>
            <p:cNvSpPr txBox="1">
              <a:spLocks/>
            </p:cNvSpPr>
            <p:nvPr/>
          </p:nvSpPr>
          <p:spPr>
            <a:xfrm>
              <a:off x="3067679" y="1628800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제목 1"/>
            <p:cNvSpPr txBox="1">
              <a:spLocks/>
            </p:cNvSpPr>
            <p:nvPr/>
          </p:nvSpPr>
          <p:spPr>
            <a:xfrm>
              <a:off x="3055468" y="1772816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3067679" y="2173359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055468" y="2291730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3067678" y="2693074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5714606" y="1401262"/>
              <a:ext cx="18921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5724938" y="1941215"/>
              <a:ext cx="2155120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생각이나 뜻을 서로 주고 받음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제목 1"/>
            <p:cNvSpPr txBox="1">
              <a:spLocks/>
            </p:cNvSpPr>
            <p:nvPr/>
          </p:nvSpPr>
          <p:spPr>
            <a:xfrm>
              <a:off x="5739117" y="2589287"/>
              <a:ext cx="2087476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5436906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타원 44"/>
            <p:cNvSpPr/>
            <p:nvPr/>
          </p:nvSpPr>
          <p:spPr>
            <a:xfrm>
              <a:off x="5443943" y="207989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타원 45"/>
            <p:cNvSpPr/>
            <p:nvPr/>
          </p:nvSpPr>
          <p:spPr>
            <a:xfrm>
              <a:off x="5436906" y="2640544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타원 46"/>
            <p:cNvSpPr/>
            <p:nvPr/>
          </p:nvSpPr>
          <p:spPr>
            <a:xfrm>
              <a:off x="4031536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타원 47"/>
            <p:cNvSpPr/>
            <p:nvPr/>
          </p:nvSpPr>
          <p:spPr>
            <a:xfrm>
              <a:off x="4047789" y="2094756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타원 48"/>
            <p:cNvSpPr/>
            <p:nvPr/>
          </p:nvSpPr>
          <p:spPr>
            <a:xfrm>
              <a:off x="4058940" y="263691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4130948" y="1621371"/>
              <a:ext cx="1269171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>
              <a:endCxn id="46" idx="3"/>
            </p:cNvCxnSpPr>
            <p:nvPr/>
          </p:nvCxnSpPr>
          <p:spPr>
            <a:xfrm>
              <a:off x="4130948" y="2132856"/>
              <a:ext cx="1316503" cy="569151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>
              <a:stCxn id="49" idx="5"/>
            </p:cNvCxnSpPr>
            <p:nvPr/>
          </p:nvCxnSpPr>
          <p:spPr>
            <a:xfrm flipV="1">
              <a:off x="4120403" y="2110857"/>
              <a:ext cx="1316503" cy="587518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제목 1"/>
          <p:cNvSpPr txBox="1">
            <a:spLocks/>
          </p:cNvSpPr>
          <p:nvPr/>
        </p:nvSpPr>
        <p:spPr>
          <a:xfrm>
            <a:off x="2608634" y="3296641"/>
            <a:ext cx="6211944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987824" y="3483583"/>
            <a:ext cx="4824590" cy="1673609"/>
            <a:chOff x="2987824" y="3226266"/>
            <a:chExt cx="4824590" cy="1673609"/>
          </a:xfrm>
        </p:grpSpPr>
        <p:sp>
          <p:nvSpPr>
            <p:cNvPr id="76" name="직사각형 75"/>
            <p:cNvSpPr/>
            <p:nvPr/>
          </p:nvSpPr>
          <p:spPr>
            <a:xfrm>
              <a:off x="2987824" y="3226266"/>
              <a:ext cx="4824590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pic>
          <p:nvPicPr>
            <p:cNvPr id="54" name="Picture 4" descr="C:\Users\woojin\AppData\Local\Microsoft\Windows\Temporary Internet Files\Content.IE5\3IQN24JZ\BandPhoto_2014_06_13_16_29_17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822285" y="4216235"/>
              <a:ext cx="612913" cy="45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" descr="C:\Users\woojin\AppData\Local\Microsoft\Windows\Temporary Internet Files\Content.IE5\T40JYR03\316px-Hand_1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845" y="3277838"/>
              <a:ext cx="360732" cy="68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제목 1"/>
            <p:cNvSpPr txBox="1">
              <a:spLocks/>
            </p:cNvSpPr>
            <p:nvPr/>
          </p:nvSpPr>
          <p:spPr>
            <a:xfrm>
              <a:off x="4023088" y="3552924"/>
              <a:ext cx="5473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후니</a:t>
              </a:r>
              <a:r>
                <a:rPr lang="ko-KR" altLang="en-US" sz="16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6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7" name="제목 1"/>
            <p:cNvSpPr txBox="1">
              <a:spLocks/>
            </p:cNvSpPr>
            <p:nvPr/>
          </p:nvSpPr>
          <p:spPr>
            <a:xfrm>
              <a:off x="4074060" y="4438210"/>
              <a:ext cx="5473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6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6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6444208" y="3599305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6444208" y="4444351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4670297" y="3573016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4670297" y="4418062"/>
              <a:ext cx="45719" cy="4571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74" name="직선 연결선 73"/>
          <p:cNvCxnSpPr>
            <a:endCxn id="59" idx="0"/>
          </p:cNvCxnSpPr>
          <p:nvPr/>
        </p:nvCxnSpPr>
        <p:spPr>
          <a:xfrm>
            <a:off x="4693156" y="3853192"/>
            <a:ext cx="1773912" cy="848476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>
            <a:endCxn id="58" idx="3"/>
          </p:cNvCxnSpPr>
          <p:nvPr/>
        </p:nvCxnSpPr>
        <p:spPr>
          <a:xfrm flipV="1">
            <a:off x="4690179" y="3895646"/>
            <a:ext cx="1760724" cy="81343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제목 1"/>
          <p:cNvSpPr txBox="1">
            <a:spLocks/>
          </p:cNvSpPr>
          <p:nvPr/>
        </p:nvSpPr>
        <p:spPr>
          <a:xfrm>
            <a:off x="2608634" y="5279866"/>
            <a:ext cx="6211944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1) 6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학년  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친구  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3)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파란색   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빵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34" y="4308918"/>
            <a:ext cx="758710" cy="7587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33" y="3501008"/>
            <a:ext cx="776172" cy="7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5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899592" y="1271543"/>
            <a:ext cx="1133304" cy="4937030"/>
            <a:chOff x="1868267" y="2868889"/>
            <a:chExt cx="1133304" cy="493703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868267" y="2868889"/>
              <a:ext cx="1133304" cy="493703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14641" y="3759374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적용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12659" y="2881122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483768" y="1196752"/>
            <a:ext cx="6247112" cy="49398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 답안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손가락으로 오케이 모양을 만든다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웃는다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주먹을 쥔다 등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고개를 젓는다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가위표를 만들어 보인다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뒤돌아 선다 등</a:t>
            </a:r>
            <a:endParaRPr lang="en-US" altLang="ko-KR" sz="1200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20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b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</a:br>
            <a:endParaRPr lang="en-US" altLang="ko-KR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888" y="2195296"/>
            <a:ext cx="58326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말을 할 때 상대방의 얼굴을 보고 귀 기울여야 하는 것처럼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의사소통판을 사용할 때도 잘 지켜봐야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2888" y="2930562"/>
            <a:ext cx="5832648" cy="99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말을 할 수 없는 사람들에게 말을 하라고 요구하는 것은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앞을 볼 수 없는 사람에게 잘 보라고 말 하거나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걸을 수 없는 사람에게 똑바로 걸으라고 하는 것과 비슷합니다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2888" y="4012795"/>
            <a:ext cx="5832648" cy="73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낯선 사람과 이야기를 나누는 것은 누구나 힘들어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친해지면 훨씬 더 쉽게 이야기를 나눌 수 있게 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2888" y="4748061"/>
            <a:ext cx="5832648" cy="51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필요한 단어가 있으면 즉석에서 추가해서 사용하는 것이 더 좋습니다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42888" y="5721067"/>
            <a:ext cx="524553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너무 막연해 하면 처음에는 한 사람만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의사소통판을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사용하도록 하고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상대방이 질문을 하거나 말을 걸어줄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필요한 단어가 있으면 칸을 더 늘려서 사용해도 좋습니다</a:t>
            </a:r>
            <a:r>
              <a:rPr lang="en-US" altLang="ko-KR" sz="1400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6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552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제목 1"/>
          <p:cNvSpPr txBox="1">
            <a:spLocks/>
          </p:cNvSpPr>
          <p:nvPr/>
        </p:nvSpPr>
        <p:spPr>
          <a:xfrm>
            <a:off x="2304256" y="1002298"/>
            <a:ext cx="6211944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64096" y="1129932"/>
            <a:ext cx="1169712" cy="5539896"/>
            <a:chOff x="1868267" y="2990622"/>
            <a:chExt cx="1169712" cy="370470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2"/>
              <a:ext cx="1133304" cy="370470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616189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내용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1" name="제목 1"/>
          <p:cNvSpPr txBox="1">
            <a:spLocks/>
          </p:cNvSpPr>
          <p:nvPr/>
        </p:nvSpPr>
        <p:spPr>
          <a:xfrm>
            <a:off x="2308256" y="2784944"/>
            <a:ext cx="6211944" cy="51366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2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2)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2304256" y="3884109"/>
            <a:ext cx="6211944" cy="1621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필요한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것을 요구할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 (○)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가고 싶은 곳에 혼자서 갈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 (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ｘ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하기 싫은 것을 거부할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 (○)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참을성을 기를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 (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ｘ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5)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생각과 감정을 표현할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(○)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6)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사람들과 친해질 수 있기 때문이다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  (○)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2683446" y="908720"/>
            <a:ext cx="5472608" cy="1791726"/>
            <a:chOff x="2987824" y="1247598"/>
            <a:chExt cx="5472608" cy="1791726"/>
          </a:xfrm>
        </p:grpSpPr>
        <p:sp>
          <p:nvSpPr>
            <p:cNvPr id="31" name="직사각형 30"/>
            <p:cNvSpPr/>
            <p:nvPr/>
          </p:nvSpPr>
          <p:spPr>
            <a:xfrm>
              <a:off x="2987824" y="1453206"/>
              <a:ext cx="5472608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79" name="직선 연결선 78"/>
            <p:cNvCxnSpPr>
              <a:endCxn id="69" idx="6"/>
            </p:cNvCxnSpPr>
            <p:nvPr/>
          </p:nvCxnSpPr>
          <p:spPr>
            <a:xfrm>
              <a:off x="6699077" y="2117807"/>
              <a:ext cx="1074630" cy="56064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>
              <a:endCxn id="67" idx="7"/>
            </p:cNvCxnSpPr>
            <p:nvPr/>
          </p:nvCxnSpPr>
          <p:spPr>
            <a:xfrm flipV="1">
              <a:off x="6699077" y="1639345"/>
              <a:ext cx="1064085" cy="1048485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>
              <a:endCxn id="68" idx="5"/>
            </p:cNvCxnSpPr>
            <p:nvPr/>
          </p:nvCxnSpPr>
          <p:spPr>
            <a:xfrm>
              <a:off x="6728879" y="1671079"/>
              <a:ext cx="1041320" cy="472187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>
              <a:stCxn id="48" idx="7"/>
            </p:cNvCxnSpPr>
            <p:nvPr/>
          </p:nvCxnSpPr>
          <p:spPr>
            <a:xfrm>
              <a:off x="4109252" y="2105301"/>
              <a:ext cx="689317" cy="59670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>
              <a:stCxn id="49" idx="5"/>
              <a:endCxn id="45" idx="7"/>
            </p:cNvCxnSpPr>
            <p:nvPr/>
          </p:nvCxnSpPr>
          <p:spPr>
            <a:xfrm flipV="1">
              <a:off x="4120403" y="2090443"/>
              <a:ext cx="736121" cy="607932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055468" y="1247598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제목 1"/>
            <p:cNvSpPr txBox="1">
              <a:spLocks/>
            </p:cNvSpPr>
            <p:nvPr/>
          </p:nvSpPr>
          <p:spPr>
            <a:xfrm>
              <a:off x="3067679" y="1628800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제목 1"/>
            <p:cNvSpPr txBox="1">
              <a:spLocks/>
            </p:cNvSpPr>
            <p:nvPr/>
          </p:nvSpPr>
          <p:spPr>
            <a:xfrm>
              <a:off x="3055468" y="1772816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3067679" y="2173359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055468" y="2291730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3067678" y="2693074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4934295" y="1401262"/>
              <a:ext cx="18921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4944627" y="1941215"/>
              <a:ext cx="1545300" cy="5674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생각이나 뜻을 서로 주고 받음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43" name="제목 1"/>
            <p:cNvSpPr txBox="1">
              <a:spLocks/>
            </p:cNvSpPr>
            <p:nvPr/>
          </p:nvSpPr>
          <p:spPr>
            <a:xfrm>
              <a:off x="4958806" y="2589287"/>
              <a:ext cx="2087476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44" name="타원 43"/>
            <p:cNvSpPr/>
            <p:nvPr/>
          </p:nvSpPr>
          <p:spPr>
            <a:xfrm>
              <a:off x="4788024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타원 44"/>
            <p:cNvSpPr/>
            <p:nvPr/>
          </p:nvSpPr>
          <p:spPr>
            <a:xfrm>
              <a:off x="4795061" y="207989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타원 45"/>
            <p:cNvSpPr/>
            <p:nvPr/>
          </p:nvSpPr>
          <p:spPr>
            <a:xfrm>
              <a:off x="4788024" y="2640544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타원 46"/>
            <p:cNvSpPr/>
            <p:nvPr/>
          </p:nvSpPr>
          <p:spPr>
            <a:xfrm>
              <a:off x="4031536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타원 47"/>
            <p:cNvSpPr/>
            <p:nvPr/>
          </p:nvSpPr>
          <p:spPr>
            <a:xfrm>
              <a:off x="4047789" y="2094756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타원 48"/>
            <p:cNvSpPr/>
            <p:nvPr/>
          </p:nvSpPr>
          <p:spPr>
            <a:xfrm>
              <a:off x="4058940" y="263691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6" name="직선 연결선 5"/>
            <p:cNvCxnSpPr>
              <a:endCxn id="44" idx="2"/>
            </p:cNvCxnSpPr>
            <p:nvPr/>
          </p:nvCxnSpPr>
          <p:spPr>
            <a:xfrm>
              <a:off x="4130948" y="1621371"/>
              <a:ext cx="657076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제목 1"/>
            <p:cNvSpPr txBox="1">
              <a:spLocks/>
            </p:cNvSpPr>
            <p:nvPr/>
          </p:nvSpPr>
          <p:spPr>
            <a:xfrm>
              <a:off x="7786892" y="1484250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제목 1"/>
            <p:cNvSpPr txBox="1">
              <a:spLocks/>
            </p:cNvSpPr>
            <p:nvPr/>
          </p:nvSpPr>
          <p:spPr>
            <a:xfrm>
              <a:off x="7776732" y="1924886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제목 1"/>
            <p:cNvSpPr txBox="1">
              <a:spLocks/>
            </p:cNvSpPr>
            <p:nvPr/>
          </p:nvSpPr>
          <p:spPr>
            <a:xfrm>
              <a:off x="7789167" y="2439159"/>
              <a:ext cx="46401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소통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7701699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8" name="타원 67"/>
            <p:cNvSpPr/>
            <p:nvPr/>
          </p:nvSpPr>
          <p:spPr>
            <a:xfrm>
              <a:off x="7708736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9" name="타원 68"/>
            <p:cNvSpPr/>
            <p:nvPr/>
          </p:nvSpPr>
          <p:spPr>
            <a:xfrm>
              <a:off x="7701699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1" name="타원 70"/>
            <p:cNvSpPr/>
            <p:nvPr/>
          </p:nvSpPr>
          <p:spPr>
            <a:xfrm>
              <a:off x="6660232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2" name="타원 71"/>
            <p:cNvSpPr/>
            <p:nvPr/>
          </p:nvSpPr>
          <p:spPr>
            <a:xfrm>
              <a:off x="6667269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3" name="타원 72"/>
            <p:cNvSpPr/>
            <p:nvPr/>
          </p:nvSpPr>
          <p:spPr>
            <a:xfrm>
              <a:off x="6660232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880344" y="2812476"/>
            <a:ext cx="6232160" cy="95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아이스크림이 먹고 싶어서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아이스크림이 먹고 싶은데 자꾸만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곰인형이나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다른 것을 갖다 줄 때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마음이 어땠을지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왜 떼를 쓰며 울기밖에 할 수 없었는지 짐작해보고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비슷한 경험을 한 적이 있는지 떠올려보도록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751090" y="5601904"/>
            <a:ext cx="5488310" cy="9787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의사소통에는 필요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거부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자기표현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친교의 기능이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가고 싶은 곳을 혼자서 가기 위해서는 휠체어 등의 이동수단이 필요합니다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무조건 참으라고 하는 것보다는 하고 싶은 말을 하도록 해야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의사소통능력이 발달할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5728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936000" y="1393274"/>
            <a:ext cx="1133304" cy="5108191"/>
            <a:chOff x="1904675" y="2990620"/>
            <a:chExt cx="1133304" cy="510819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0"/>
              <a:ext cx="1133304" cy="5108191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적용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1376489"/>
            <a:ext cx="6247112" cy="198637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 답안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비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우산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더워요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추워요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바람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눈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맑아요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어제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내일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오후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밤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등의 어휘를 추가할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필요한 것을 요구하기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배고파요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목말라요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하기 싫은 것을 거부하기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그만 할래요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자신의 생각과 감정을 표현하기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고마워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속상해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매워요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사람들과 친해지기 위해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같이 놀자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축하해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2335" y="3436322"/>
            <a:ext cx="5649443" cy="7571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08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해석에 따라 다른 기능을 수행할 수도 있으므로 다양한 해석이 가능합니다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08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예를 들어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속상해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’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는 자기표현이기도 하지만 친구와 친해지기 위해 하는 말일수도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573360" y="4273340"/>
            <a:ext cx="6211944" cy="174631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3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endParaRPr lang="en-US" altLang="ko-KR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2365" y="4559821"/>
            <a:ext cx="5832648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2365" y="5003030"/>
            <a:ext cx="5832648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2365" y="5511341"/>
            <a:ext cx="5832648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  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의사소통의 기회가 늘어나므로 언어발달에 도움이 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2365" y="5739771"/>
            <a:ext cx="5832648" cy="27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0772" y="4572082"/>
            <a:ext cx="431711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좋은 악기를 샀다고 바로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명연주자가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되는 것이 아닌 것처럼 </a:t>
            </a:r>
            <a:endParaRPr lang="en-US" altLang="ko-KR" sz="1200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도 충분한 연습이 필요합니다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0772" y="5040984"/>
            <a:ext cx="460515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발달 단계에 맞는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를 사용하여 적용해야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갓난아기도 울음으로 의사소통을 한다는 것을 기억해야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0772" y="5755555"/>
            <a:ext cx="489318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발달장애인이나 성인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뇌손상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환자들에게도 폭넓게 사용할 수 있으며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장애가 없는 사람들도 특별한 상황에서 사용하기도 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314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그룹 25"/>
          <p:cNvGrpSpPr/>
          <p:nvPr/>
        </p:nvGrpSpPr>
        <p:grpSpPr>
          <a:xfrm>
            <a:off x="936000" y="1537290"/>
            <a:ext cx="1133304" cy="4516693"/>
            <a:chOff x="1904675" y="2990620"/>
            <a:chExt cx="1133304" cy="451669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0"/>
              <a:ext cx="1133304" cy="451669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적용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1412776"/>
            <a:ext cx="6247112" cy="30591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30000"/>
              </a:lnSpc>
              <a:buFont typeface="+mj-lt"/>
              <a:buAutoNum type="arabicPeriod" startAt="4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  <a:endParaRPr lang="en-US" altLang="ko-KR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60" y="2286188"/>
            <a:ext cx="899672" cy="101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79" y="2357668"/>
            <a:ext cx="1007417" cy="101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41" y="3789040"/>
            <a:ext cx="1440160" cy="17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33" y="2118247"/>
            <a:ext cx="2093223" cy="13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21" y="4389550"/>
            <a:ext cx="1041406" cy="10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044613" y="4275963"/>
            <a:ext cx="1051186" cy="1278358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4" y="4366385"/>
            <a:ext cx="820812" cy="10280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70216" y="3371550"/>
            <a:ext cx="1167552" cy="2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음성출력장치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8510" y="3371550"/>
            <a:ext cx="1332015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스위치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컴퓨터를 이용한 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에 사용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02821" y="3371550"/>
            <a:ext cx="1949499" cy="2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>
                <a:solidFill>
                  <a:schemeClr val="tx2"/>
                </a:solidFill>
                <a:latin typeface="+mn-ea"/>
              </a:rPr>
              <a:t>의사소통 휴대폰 </a:t>
            </a:r>
            <a:r>
              <a:rPr lang="ko-KR" altLang="en-US" sz="1100" b="1" dirty="0" err="1">
                <a:solidFill>
                  <a:schemeClr val="tx2"/>
                </a:solidFill>
                <a:latin typeface="+mn-ea"/>
              </a:rPr>
              <a:t>앱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59397" y="5589240"/>
            <a:ext cx="1159113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>
                <a:solidFill>
                  <a:schemeClr val="tx2"/>
                </a:solidFill>
                <a:latin typeface="+mn-ea"/>
              </a:rPr>
              <a:t>의사소통 지갑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9430" y="5589240"/>
            <a:ext cx="100690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의사소통 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텀블러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9455" y="5589240"/>
            <a:ext cx="1279686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화장실</a:t>
            </a: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00" b="1" dirty="0" err="1">
                <a:solidFill>
                  <a:schemeClr val="tx2"/>
                </a:solidFill>
                <a:latin typeface="+mn-ea"/>
              </a:rPr>
              <a:t>지지봉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36730" y="5587959"/>
            <a:ext cx="1279686" cy="2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서기 보조장치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245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제목 1"/>
          <p:cNvSpPr txBox="1">
            <a:spLocks/>
          </p:cNvSpPr>
          <p:nvPr/>
        </p:nvSpPr>
        <p:spPr>
          <a:xfrm>
            <a:off x="2304256" y="1230862"/>
            <a:ext cx="6211944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64096" y="1273480"/>
            <a:ext cx="1169712" cy="5251864"/>
            <a:chOff x="1868267" y="2990622"/>
            <a:chExt cx="1169712" cy="351209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2"/>
              <a:ext cx="1133304" cy="351209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616189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내용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1" name="제목 1"/>
          <p:cNvSpPr txBox="1">
            <a:spLocks/>
          </p:cNvSpPr>
          <p:nvPr/>
        </p:nvSpPr>
        <p:spPr>
          <a:xfrm>
            <a:off x="2304256" y="3056777"/>
            <a:ext cx="6211944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2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답안 및 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TIP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예시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써니는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초등학교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6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학년이고 친구와 같이 산책을 가는 것을 좋아하며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            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떡볶이와 빵을 좋아합니다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7" name="제목 1"/>
          <p:cNvSpPr txBox="1">
            <a:spLocks/>
          </p:cNvSpPr>
          <p:nvPr/>
        </p:nvSpPr>
        <p:spPr>
          <a:xfrm>
            <a:off x="2304256" y="5301208"/>
            <a:ext cx="6211944" cy="11784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Font typeface="+mj-lt"/>
              <a:buAutoNum type="arabicPeriod" startAt="3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 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주변 사람들이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써니가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보내는 신호를 알아차리게 된 것입니다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 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처음에는 두 장의 카드 중에서 하나씩 고르는 연습을 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5)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  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6)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</a:t>
            </a:r>
            <a:endParaRPr lang="en-US" altLang="ko-KR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683446" y="1137284"/>
            <a:ext cx="5472608" cy="1791726"/>
            <a:chOff x="2987824" y="1247598"/>
            <a:chExt cx="5472608" cy="1791726"/>
          </a:xfrm>
        </p:grpSpPr>
        <p:sp>
          <p:nvSpPr>
            <p:cNvPr id="31" name="직사각형 30"/>
            <p:cNvSpPr/>
            <p:nvPr/>
          </p:nvSpPr>
          <p:spPr>
            <a:xfrm>
              <a:off x="2987824" y="1453206"/>
              <a:ext cx="5472608" cy="1586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79" name="직선 연결선 78"/>
            <p:cNvCxnSpPr>
              <a:endCxn id="69" idx="6"/>
            </p:cNvCxnSpPr>
            <p:nvPr/>
          </p:nvCxnSpPr>
          <p:spPr>
            <a:xfrm>
              <a:off x="6699077" y="2117807"/>
              <a:ext cx="1074630" cy="56064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>
              <a:endCxn id="67" idx="7"/>
            </p:cNvCxnSpPr>
            <p:nvPr/>
          </p:nvCxnSpPr>
          <p:spPr>
            <a:xfrm flipV="1">
              <a:off x="6699077" y="1639345"/>
              <a:ext cx="1064085" cy="1048485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>
              <a:endCxn id="68" idx="5"/>
            </p:cNvCxnSpPr>
            <p:nvPr/>
          </p:nvCxnSpPr>
          <p:spPr>
            <a:xfrm>
              <a:off x="6728879" y="1671079"/>
              <a:ext cx="1041320" cy="472187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>
              <a:stCxn id="48" idx="7"/>
            </p:cNvCxnSpPr>
            <p:nvPr/>
          </p:nvCxnSpPr>
          <p:spPr>
            <a:xfrm>
              <a:off x="4109252" y="2105301"/>
              <a:ext cx="689317" cy="59670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>
              <a:stCxn id="49" idx="5"/>
              <a:endCxn id="45" idx="7"/>
            </p:cNvCxnSpPr>
            <p:nvPr/>
          </p:nvCxnSpPr>
          <p:spPr>
            <a:xfrm flipV="1">
              <a:off x="4120403" y="2090443"/>
              <a:ext cx="736121" cy="607932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제목 1"/>
            <p:cNvSpPr txBox="1">
              <a:spLocks/>
            </p:cNvSpPr>
            <p:nvPr/>
          </p:nvSpPr>
          <p:spPr>
            <a:xfrm>
              <a:off x="3055468" y="1247598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3" name="제목 1"/>
            <p:cNvSpPr txBox="1">
              <a:spLocks/>
            </p:cNvSpPr>
            <p:nvPr/>
          </p:nvSpPr>
          <p:spPr>
            <a:xfrm>
              <a:off x="3067679" y="1628800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Augmentative(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4" name="제목 1"/>
            <p:cNvSpPr txBox="1">
              <a:spLocks/>
            </p:cNvSpPr>
            <p:nvPr/>
          </p:nvSpPr>
          <p:spPr>
            <a:xfrm>
              <a:off x="3055468" y="1772816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A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3067679" y="2173359"/>
              <a:ext cx="237626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Alternative(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36" name="제목 1"/>
            <p:cNvSpPr txBox="1">
              <a:spLocks/>
            </p:cNvSpPr>
            <p:nvPr/>
          </p:nvSpPr>
          <p:spPr>
            <a:xfrm>
              <a:off x="3055468" y="2291730"/>
              <a:ext cx="8661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C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37" name="제목 1"/>
            <p:cNvSpPr txBox="1">
              <a:spLocks/>
            </p:cNvSpPr>
            <p:nvPr/>
          </p:nvSpPr>
          <p:spPr>
            <a:xfrm>
              <a:off x="3067678" y="2693074"/>
              <a:ext cx="2796101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Communication(</a:t>
              </a: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의사소통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</p:txBody>
        </p:sp>
        <p:sp>
          <p:nvSpPr>
            <p:cNvPr id="41" name="제목 1"/>
            <p:cNvSpPr txBox="1">
              <a:spLocks/>
            </p:cNvSpPr>
            <p:nvPr/>
          </p:nvSpPr>
          <p:spPr>
            <a:xfrm>
              <a:off x="4934295" y="1401262"/>
              <a:ext cx="189211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모자라거나 부족한 것을 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보충하여 완전하게 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42" name="제목 1"/>
            <p:cNvSpPr txBox="1">
              <a:spLocks/>
            </p:cNvSpPr>
            <p:nvPr/>
          </p:nvSpPr>
          <p:spPr>
            <a:xfrm>
              <a:off x="4944627" y="1941215"/>
              <a:ext cx="15453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가지고 있는 생각이나 뜻이 서로 통함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43" name="제목 1"/>
            <p:cNvSpPr txBox="1">
              <a:spLocks/>
            </p:cNvSpPr>
            <p:nvPr/>
          </p:nvSpPr>
          <p:spPr>
            <a:xfrm>
              <a:off x="4958806" y="2589287"/>
              <a:ext cx="2087476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다른 것으로 대신함</a:t>
              </a:r>
              <a:r>
                <a:rPr lang="en-US" altLang="ko-KR" sz="11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44" name="타원 43"/>
            <p:cNvSpPr/>
            <p:nvPr/>
          </p:nvSpPr>
          <p:spPr>
            <a:xfrm>
              <a:off x="4788024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5" name="타원 44"/>
            <p:cNvSpPr/>
            <p:nvPr/>
          </p:nvSpPr>
          <p:spPr>
            <a:xfrm>
              <a:off x="4795061" y="207989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6" name="타원 45"/>
            <p:cNvSpPr/>
            <p:nvPr/>
          </p:nvSpPr>
          <p:spPr>
            <a:xfrm>
              <a:off x="4788024" y="2640544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7" name="타원 46"/>
            <p:cNvSpPr/>
            <p:nvPr/>
          </p:nvSpPr>
          <p:spPr>
            <a:xfrm>
              <a:off x="4031536" y="1585367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8" name="타원 47"/>
            <p:cNvSpPr/>
            <p:nvPr/>
          </p:nvSpPr>
          <p:spPr>
            <a:xfrm>
              <a:off x="4047789" y="2094756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49" name="타원 48"/>
            <p:cNvSpPr/>
            <p:nvPr/>
          </p:nvSpPr>
          <p:spPr>
            <a:xfrm>
              <a:off x="4058940" y="263691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6" name="직선 연결선 5"/>
            <p:cNvCxnSpPr>
              <a:endCxn id="44" idx="2"/>
            </p:cNvCxnSpPr>
            <p:nvPr/>
          </p:nvCxnSpPr>
          <p:spPr>
            <a:xfrm>
              <a:off x="4130948" y="1621371"/>
              <a:ext cx="657076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제목 1"/>
            <p:cNvSpPr txBox="1">
              <a:spLocks/>
            </p:cNvSpPr>
            <p:nvPr/>
          </p:nvSpPr>
          <p:spPr>
            <a:xfrm>
              <a:off x="7786892" y="1484250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대체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제목 1"/>
            <p:cNvSpPr txBox="1">
              <a:spLocks/>
            </p:cNvSpPr>
            <p:nvPr/>
          </p:nvSpPr>
          <p:spPr>
            <a:xfrm>
              <a:off x="7776732" y="1924886"/>
              <a:ext cx="529524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보완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6" name="제목 1"/>
            <p:cNvSpPr txBox="1">
              <a:spLocks/>
            </p:cNvSpPr>
            <p:nvPr/>
          </p:nvSpPr>
          <p:spPr>
            <a:xfrm>
              <a:off x="7789167" y="2439159"/>
              <a:ext cx="46401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의사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ko-KR" altLang="en-US" sz="1100" b="1" dirty="0">
                  <a:solidFill>
                    <a:schemeClr val="tx2"/>
                  </a:solidFill>
                  <a:latin typeface="+mn-ea"/>
                  <a:ea typeface="+mn-ea"/>
                </a:rPr>
                <a:t>소통</a:t>
              </a:r>
              <a:endParaRPr lang="en-US" altLang="ko-KR" sz="11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7701699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8" name="타원 67"/>
            <p:cNvSpPr/>
            <p:nvPr/>
          </p:nvSpPr>
          <p:spPr>
            <a:xfrm>
              <a:off x="7708736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9" name="타원 68"/>
            <p:cNvSpPr/>
            <p:nvPr/>
          </p:nvSpPr>
          <p:spPr>
            <a:xfrm>
              <a:off x="7701699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1" name="타원 70"/>
            <p:cNvSpPr/>
            <p:nvPr/>
          </p:nvSpPr>
          <p:spPr>
            <a:xfrm>
              <a:off x="6660232" y="162880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2" name="타원 71"/>
            <p:cNvSpPr/>
            <p:nvPr/>
          </p:nvSpPr>
          <p:spPr>
            <a:xfrm>
              <a:off x="6667269" y="2081803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3" name="타원 72"/>
            <p:cNvSpPr/>
            <p:nvPr/>
          </p:nvSpPr>
          <p:spPr>
            <a:xfrm>
              <a:off x="6660232" y="2642449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667745" y="3787059"/>
            <a:ext cx="5488310" cy="14219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구체적인 답보다는 학생들이 어떤 것에 집중하는지 이야기를 나눠봅니다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써니의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내레이션 내용은 포함되지 않는다는 것을 미리 밝혀줍니다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180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일부 학생은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써니는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뇌병변장애인이고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휠체어를 타고 있다거나 말을 못한다는 내용을 포함시킬 수도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하지만 그것은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써니가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직접 한 이야기가 아니며 아마도 </a:t>
            </a:r>
            <a:r>
              <a:rPr lang="ko-KR" altLang="en-US" sz="1200" dirty="0" err="1">
                <a:solidFill>
                  <a:schemeClr val="tx2"/>
                </a:solidFill>
                <a:latin typeface="+mn-ea"/>
              </a:rPr>
              <a:t>써니는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 다른 이야기를 기억해주기를 바랄 거라고 이야기를 나눌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5165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제목 1"/>
          <p:cNvSpPr txBox="1">
            <a:spLocks/>
          </p:cNvSpPr>
          <p:nvPr/>
        </p:nvSpPr>
        <p:spPr>
          <a:xfrm>
            <a:off x="1043608" y="478945"/>
            <a:ext cx="558107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36000" y="1393274"/>
            <a:ext cx="1133304" cy="5108191"/>
            <a:chOff x="1904675" y="2990620"/>
            <a:chExt cx="1133304" cy="510819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직사각형 43"/>
            <p:cNvSpPr/>
            <p:nvPr/>
          </p:nvSpPr>
          <p:spPr>
            <a:xfrm>
              <a:off x="1904675" y="2990620"/>
              <a:ext cx="1133304" cy="5108191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>
                  <a:solidFill>
                    <a:srgbClr val="144698"/>
                  </a:solidFill>
                </a:rPr>
                <a:t>적용</a:t>
              </a:r>
              <a:endParaRPr lang="en-US" altLang="ko-KR" sz="1500" b="1" dirty="0">
                <a:solidFill>
                  <a:srgbClr val="144698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2195736" y="1340768"/>
            <a:ext cx="6247112" cy="46535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답안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ｘ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○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3) ○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4)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ｘ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5) ○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교사용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TIP</a:t>
            </a: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endParaRPr lang="en-US" altLang="ko-KR" sz="12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3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예시 답안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1)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b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en-US" altLang="ko-KR" sz="1200" b="1" dirty="0">
                <a:solidFill>
                  <a:schemeClr val="tx2"/>
                </a:solidFill>
                <a:latin typeface="+mn-ea"/>
                <a:ea typeface="+mn-ea"/>
              </a:rPr>
              <a:t>2)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나만의 개성을 표현할 수 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2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62605" y="4293388"/>
            <a:ext cx="6199381" cy="5136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108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왜 이런 내용이 들어갔을지 이야기를 나누어 보고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, </a:t>
            </a:r>
          </a:p>
          <a:p>
            <a:pPr marL="108000">
              <a:lnSpc>
                <a:spcPct val="120000"/>
              </a:lnSpc>
            </a:pP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장애인들이 의사소통의 권리를 누리기 위해 우리가 할 수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있는 일을 생각해 봅시다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86857" y="1611584"/>
            <a:ext cx="578099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는 모든 사람들에게 적용할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복잡한 글자 대신 간단한 그림으로 조리법을 소개하는 간편식품의 포장지도 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AAC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의 하나라고 할 수 있습니다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1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86857" y="2108184"/>
            <a:ext cx="5780992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의사소통을 잘하기 위해서는 서로 친밀한 관계를 만들어 가는 것이 필요합니다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86857" y="2328838"/>
            <a:ext cx="5780992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AAC 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체계를 사용할 때는 손이나 발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머리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또는 눈동자의 움직임을 이용하여 항목을 직접 선택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(direct selection)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하거나 훑기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(scanning)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를 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이 중에서 훑기는 운동 능력의 부족 등으로 항목을 직접 선택할 수 없는 경우에 사용하는 기법입니다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fontAlgn="base" latinLnBrk="0"/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참고영상 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: </a:t>
            </a:r>
            <a:r>
              <a:rPr lang="en-US" altLang="ko-KR" sz="1100" dirty="0">
                <a:solidFill>
                  <a:schemeClr val="tx2"/>
                </a:solidFill>
              </a:rPr>
              <a:t>https://www.youtube.com/watch?v=w-sxeiJdkyQ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86857" y="3077654"/>
            <a:ext cx="5780992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의사소통기능을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최대한 발휘하기 위해 사용하는 것이므로 일상생활에서 자주 사용해야 합니다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87544" y="3534285"/>
            <a:ext cx="5780992" cy="26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100" dirty="0">
                <a:solidFill>
                  <a:schemeClr val="tx2"/>
                </a:solidFill>
                <a:latin typeface="+mn-ea"/>
              </a:rPr>
              <a:t>최신 유행어를 어휘목록에 포함하면 또래와의 대화를 촉진할 수 있습니다</a:t>
            </a:r>
            <a:r>
              <a:rPr lang="en-US" altLang="ko-KR" sz="1100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71799" y="5189768"/>
            <a:ext cx="5780992" cy="48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장점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먼저 말을 걸 수 있고 시선을 고정하지 않아도 되므로 자유롭다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단점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: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비용이 비싸다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</a:t>
            </a:r>
            <a:r>
              <a:rPr lang="ko-KR" altLang="en-US" sz="1200" dirty="0">
                <a:solidFill>
                  <a:schemeClr val="tx2"/>
                </a:solidFill>
                <a:latin typeface="+mn-ea"/>
              </a:rPr>
              <a:t>고장이 날 수 있다</a:t>
            </a:r>
            <a:r>
              <a:rPr lang="en-US" altLang="ko-KR" sz="1200" dirty="0">
                <a:solidFill>
                  <a:schemeClr val="tx2"/>
                </a:solidFill>
                <a:latin typeface="+mn-ea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2267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2" y="1002994"/>
            <a:ext cx="3305917" cy="1925356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049296" y="5178961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보완대체의사소통</a:t>
            </a:r>
            <a:r>
              <a:rPr lang="en-US" altLang="ko-KR" sz="2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(AAC)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에 대해서 </a:t>
            </a:r>
            <a:endParaRPr lang="en-US" altLang="ko-KR" sz="1600" b="1" dirty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더 자세히 알아봅시다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3001" y="2492693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2"/>
                  </a:solidFill>
                </a:rPr>
                <a:t>써니</a:t>
              </a: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2059127" y="2943705"/>
            <a:ext cx="615708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는 뇌를 다쳐서 마음대로 몸을 움직일 수 없습니다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056450" y="3258084"/>
            <a:ext cx="6470087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하고 싶은 말을 많지만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자유롭게 말로 표현하기가 어려워 답답할 때가 많지요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886248" y="3771643"/>
            <a:ext cx="1171378" cy="1152128"/>
            <a:chOff x="3203848" y="4221088"/>
            <a:chExt cx="1171378" cy="1152128"/>
          </a:xfrm>
        </p:grpSpPr>
        <p:sp>
          <p:nvSpPr>
            <p:cNvPr id="16" name="타원 15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23098" y="4491914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tx2"/>
                  </a:solidFill>
                  <a:latin typeface="+mn-ea"/>
                </a:rPr>
                <a:t>써니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4038376" y="4205475"/>
            <a:ext cx="4435883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처럼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말을 하기 어려운 사람들도 보완대체의사소통을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사용하면 자기 생각을 표현할 수 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2104379" y="4218522"/>
            <a:ext cx="836746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하지만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0" grpId="0" uiExpand="1" build="p"/>
      <p:bldP spid="20" grpId="0"/>
      <p:bldP spid="2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77084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보완대체의사소통은 간단하게 </a:t>
            </a:r>
            <a:r>
              <a:rPr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AAC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라고 부르기도 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무슨 뜻인지 생각해보고 관계 있는 것끼리 연결해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619672" y="2780928"/>
            <a:ext cx="720756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979712" y="2462163"/>
            <a:ext cx="866185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1991923" y="3641394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Augmentative(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979712" y="3609173"/>
            <a:ext cx="866185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A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991923" y="4788404"/>
            <a:ext cx="2376264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Alternative(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대체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979712" y="4797824"/>
            <a:ext cx="866185" cy="141949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66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C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1991922" y="5977055"/>
            <a:ext cx="279610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Communication(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의사소통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5514867" y="3146963"/>
            <a:ext cx="3312367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모자라거나 부족한 것을 보충하여 완전하게 함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5514867" y="4461826"/>
            <a:ext cx="331236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생각이나 뜻을 서로 주고 받음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5514867" y="5609051"/>
            <a:ext cx="3312367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다른 것으로 대신함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5" name="타원 24"/>
          <p:cNvSpPr/>
          <p:nvPr/>
        </p:nvSpPr>
        <p:spPr>
          <a:xfrm>
            <a:off x="5220072" y="351663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5220072" y="4653136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5220072" y="580526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3275856" y="350100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275856" y="4637510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275856" y="578963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  <p:bldP spid="10" grpId="0" build="p"/>
      <p:bldP spid="11" grpId="0" build="p"/>
      <p:bldP spid="14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69883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후니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는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목소리로 말하는 대신 무엇을 이용해서 말을 하나요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관계 있는 것끼리 선으로 연결해 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4" name="Picture 4" descr="C:\Users\woojin\AppData\Local\Microsoft\Windows\Temporary Internet Files\Content.IE5\3IQN24JZ\BandPhoto_2014_06_13_16_29_1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16905" y="4949110"/>
            <a:ext cx="1333558" cy="10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woojin\AppData\Local\Microsoft\Windows\Temporary Internet Files\Content.IE5\T40JYR03\316px-Hand_1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61776"/>
            <a:ext cx="784870" cy="14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86810" y="3994622"/>
            <a:ext cx="72802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후니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286810" y="5781183"/>
            <a:ext cx="728027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940152" y="373265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5940152" y="5445224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3995936" y="3717032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995936" y="5429598"/>
            <a:ext cx="72008" cy="72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3" y="2874743"/>
            <a:ext cx="1575247" cy="157524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80" y="4702928"/>
            <a:ext cx="1632253" cy="16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 build="p"/>
      <p:bldP spid="19" grpId="0" build="p"/>
      <p:bldP spid="20" grpId="0" animBg="1"/>
      <p:bldP spid="21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42" y="3223451"/>
            <a:ext cx="2029502" cy="295035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554817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영상에서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보완대체의사소통 도구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’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를 이용해 전달하는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이야기들을 잘 지켜보고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에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대한 질문에 답을 적어보세요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924598" y="3573016"/>
            <a:ext cx="5832649" cy="2352695"/>
            <a:chOff x="2365764" y="3035760"/>
            <a:chExt cx="5318699" cy="2040426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2365764" y="4097419"/>
              <a:ext cx="531869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2365765" y="3121128"/>
              <a:ext cx="5318698" cy="1955058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410179" y="3035760"/>
              <a:ext cx="5184576" cy="2040426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몇 학년입니까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누구랑 산책을 나가는 것을 좋아합니까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는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복지관에 갈 때 무슨 색깔의 옷을 골랐습니까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? 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800" b="1" dirty="0" err="1">
                  <a:solidFill>
                    <a:schemeClr val="tx2"/>
                  </a:solidFill>
                  <a:effectLst>
                    <a:outerShdw blurRad="38100" dist="38100" dir="2700000" algn="tl">
                      <a:schemeClr val="accent2">
                        <a:alpha val="43000"/>
                      </a:schemeClr>
                    </a:outerShdw>
                  </a:effectLst>
                </a:rPr>
                <a:t>써니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와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친구는 간식으로 무엇을 먹기로 했습니까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?</a:t>
              </a: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2365764" y="3597815"/>
              <a:ext cx="531869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365764" y="4597023"/>
              <a:ext cx="5318699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>
              <a:off x="6749165" y="3121128"/>
              <a:ext cx="8008" cy="1955058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조용한 수다쟁이 써니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조용한 수다쟁이 써니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28800"/>
            <a:ext cx="6626825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나도 </a:t>
            </a:r>
            <a:r>
              <a:rPr lang="ko-KR" altLang="en-US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써니</a:t>
            </a: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처럼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예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좋아요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‘, ‘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아니오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/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싫어요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＇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를 말로 하는 대신 </a:t>
            </a:r>
            <a:endParaRPr lang="en-US" altLang="ko-KR" sz="16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다른 방법으로 표현할 때가 있습니까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방법들로 표현하는지 모두 적어보세요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403648" y="3068960"/>
            <a:ext cx="7015594" cy="3528392"/>
            <a:chOff x="1403648" y="3068960"/>
            <a:chExt cx="7015594" cy="3528392"/>
          </a:xfrm>
        </p:grpSpPr>
        <p:sp>
          <p:nvSpPr>
            <p:cNvPr id="10" name="직사각형 9"/>
            <p:cNvSpPr/>
            <p:nvPr/>
          </p:nvSpPr>
          <p:spPr>
            <a:xfrm>
              <a:off x="1475657" y="3068960"/>
              <a:ext cx="6933454" cy="3528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997955" y="3068960"/>
              <a:ext cx="5421287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5657" y="3691404"/>
              <a:ext cx="12448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44698"/>
                  </a:solidFill>
                </a:rPr>
                <a:t>예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/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좋아요</a:t>
              </a:r>
              <a:endParaRPr lang="en-US" altLang="ko-KR" sz="1600" b="1" dirty="0">
                <a:solidFill>
                  <a:srgbClr val="144698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3648" y="5491604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44698"/>
                  </a:solidFill>
                </a:rPr>
                <a:t>아니오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/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싫어요</a:t>
              </a:r>
              <a:endParaRPr lang="en-US" altLang="ko-KR" sz="1600" b="1" dirty="0">
                <a:solidFill>
                  <a:srgbClr val="144698"/>
                </a:solidFill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1475657" y="4627508"/>
              <a:ext cx="6933454" cy="0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2987824" y="3068960"/>
              <a:ext cx="0" cy="3528392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1475657" y="3068960"/>
              <a:ext cx="6933454" cy="3528392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3147810"/>
              <a:ext cx="4104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rgbClr val="144698"/>
                  </a:solidFill>
                </a:rPr>
                <a:t>예</a:t>
              </a:r>
              <a:r>
                <a:rPr lang="en-US" altLang="ko-KR" sz="1400" dirty="0">
                  <a:solidFill>
                    <a:srgbClr val="144698"/>
                  </a:solidFill>
                </a:rPr>
                <a:t>) </a:t>
              </a:r>
              <a:r>
                <a:rPr lang="ko-KR" altLang="en-US" sz="1400" dirty="0">
                  <a:solidFill>
                    <a:srgbClr val="144698"/>
                  </a:solidFill>
                </a:rPr>
                <a:t>고개를 끄덕인다</a:t>
              </a:r>
              <a:r>
                <a:rPr lang="en-US" altLang="ko-KR" sz="1400" dirty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59832" y="4751779"/>
              <a:ext cx="4104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solidFill>
                    <a:srgbClr val="144698"/>
                  </a:solidFill>
                </a:rPr>
                <a:t>예</a:t>
              </a:r>
              <a:r>
                <a:rPr lang="en-US" altLang="ko-KR" sz="1400" dirty="0">
                  <a:solidFill>
                    <a:srgbClr val="144698"/>
                  </a:solidFill>
                </a:rPr>
                <a:t>) </a:t>
              </a:r>
              <a:r>
                <a:rPr lang="ko-KR" altLang="en-US" sz="1400" dirty="0">
                  <a:solidFill>
                    <a:srgbClr val="144698"/>
                  </a:solidFill>
                </a:rPr>
                <a:t>얼굴을 찌푸린다</a:t>
              </a:r>
              <a:r>
                <a:rPr lang="en-US" altLang="ko-KR" sz="1400" dirty="0">
                  <a:solidFill>
                    <a:srgbClr val="144698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1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1688</Words>
  <Application>Microsoft Office PowerPoint</Application>
  <PresentationFormat>화면 슬라이드 쇼(4:3)</PresentationFormat>
  <Paragraphs>367</Paragraphs>
  <Slides>41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5" baseType="lpstr">
      <vt:lpstr>맑은 고딕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jhkim</cp:lastModifiedBy>
  <cp:revision>323</cp:revision>
  <dcterms:created xsi:type="dcterms:W3CDTF">2014-07-28T01:30:23Z</dcterms:created>
  <dcterms:modified xsi:type="dcterms:W3CDTF">2017-01-13T06:00:55Z</dcterms:modified>
</cp:coreProperties>
</file>